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303" r:id="rId2"/>
    <p:sldId id="304" r:id="rId3"/>
    <p:sldId id="305" r:id="rId4"/>
    <p:sldId id="275" r:id="rId5"/>
    <p:sldId id="276" r:id="rId6"/>
    <p:sldId id="300" r:id="rId7"/>
    <p:sldId id="310" r:id="rId8"/>
    <p:sldId id="307" r:id="rId9"/>
    <p:sldId id="306" r:id="rId10"/>
    <p:sldId id="260" r:id="rId11"/>
    <p:sldId id="282" r:id="rId12"/>
    <p:sldId id="283" r:id="rId13"/>
    <p:sldId id="290" r:id="rId14"/>
    <p:sldId id="294" r:id="rId15"/>
    <p:sldId id="291" r:id="rId16"/>
    <p:sldId id="295" r:id="rId17"/>
    <p:sldId id="293" r:id="rId18"/>
    <p:sldId id="308" r:id="rId19"/>
    <p:sldId id="296" r:id="rId20"/>
  </p:sldIdLst>
  <p:sldSz cx="9906000" cy="6858000" type="A4"/>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0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460" autoAdjust="0"/>
  </p:normalViewPr>
  <p:slideViewPr>
    <p:cSldViewPr snapToGrid="0">
      <p:cViewPr varScale="1">
        <p:scale>
          <a:sx n="61" d="100"/>
          <a:sy n="61" d="100"/>
        </p:scale>
        <p:origin x="135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3EB0464A-590D-41F2-9B1E-A7512D66B560}" type="datetimeFigureOut">
              <a:rPr lang="en-US" smtClean="0"/>
              <a:t>8/12/2025</a:t>
            </a:fld>
            <a:endParaRPr lang="en-US"/>
          </a:p>
        </p:txBody>
      </p:sp>
      <p:sp>
        <p:nvSpPr>
          <p:cNvPr id="4" name="Slide Image Placeholder 3"/>
          <p:cNvSpPr>
            <a:spLocks noGrp="1" noRot="1" noChangeAspect="1"/>
          </p:cNvSpPr>
          <p:nvPr>
            <p:ph type="sldImg" idx="2"/>
          </p:nvPr>
        </p:nvSpPr>
        <p:spPr>
          <a:xfrm>
            <a:off x="1317625" y="1200150"/>
            <a:ext cx="46799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89E30CFD-4410-44BC-99B0-7061C3984164}" type="slidenum">
              <a:rPr lang="en-US" smtClean="0"/>
              <a:t>‹#›</a:t>
            </a:fld>
            <a:endParaRPr lang="en-US"/>
          </a:p>
        </p:txBody>
      </p:sp>
    </p:spTree>
    <p:extLst>
      <p:ext uri="{BB962C8B-B14F-4D97-AF65-F5344CB8AC3E}">
        <p14:creationId xmlns:p14="http://schemas.microsoft.com/office/powerpoint/2010/main" val="9447324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BA847F-1ABA-48C9-A92F-18C47927C5EC}"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C88D91-036F-4B93-AD0E-BC7F0A07CD8E}" type="slidenum">
              <a:rPr lang="en-US" smtClean="0"/>
              <a:t>‹#›</a:t>
            </a:fld>
            <a:endParaRPr lang="en-US"/>
          </a:p>
        </p:txBody>
      </p:sp>
    </p:spTree>
    <p:extLst>
      <p:ext uri="{BB962C8B-B14F-4D97-AF65-F5344CB8AC3E}">
        <p14:creationId xmlns:p14="http://schemas.microsoft.com/office/powerpoint/2010/main" val="2099315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BA847F-1ABA-48C9-A92F-18C47927C5EC}"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C88D91-036F-4B93-AD0E-BC7F0A07CD8E}" type="slidenum">
              <a:rPr lang="en-US" smtClean="0"/>
              <a:t>‹#›</a:t>
            </a:fld>
            <a:endParaRPr lang="en-US"/>
          </a:p>
        </p:txBody>
      </p:sp>
    </p:spTree>
    <p:extLst>
      <p:ext uri="{BB962C8B-B14F-4D97-AF65-F5344CB8AC3E}">
        <p14:creationId xmlns:p14="http://schemas.microsoft.com/office/powerpoint/2010/main" val="24773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BA847F-1ABA-48C9-A92F-18C47927C5EC}"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C88D91-036F-4B93-AD0E-BC7F0A07CD8E}" type="slidenum">
              <a:rPr lang="en-US" smtClean="0"/>
              <a:t>‹#›</a:t>
            </a:fld>
            <a:endParaRPr lang="en-US"/>
          </a:p>
        </p:txBody>
      </p:sp>
    </p:spTree>
    <p:extLst>
      <p:ext uri="{BB962C8B-B14F-4D97-AF65-F5344CB8AC3E}">
        <p14:creationId xmlns:p14="http://schemas.microsoft.com/office/powerpoint/2010/main" val="2686448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BA847F-1ABA-48C9-A92F-18C47927C5EC}"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C88D91-036F-4B93-AD0E-BC7F0A07CD8E}" type="slidenum">
              <a:rPr lang="en-US" smtClean="0"/>
              <a:t>‹#›</a:t>
            </a:fld>
            <a:endParaRPr lang="en-US"/>
          </a:p>
        </p:txBody>
      </p:sp>
    </p:spTree>
    <p:extLst>
      <p:ext uri="{BB962C8B-B14F-4D97-AF65-F5344CB8AC3E}">
        <p14:creationId xmlns:p14="http://schemas.microsoft.com/office/powerpoint/2010/main" val="1674548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BA847F-1ABA-48C9-A92F-18C47927C5EC}"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C88D91-036F-4B93-AD0E-BC7F0A07CD8E}" type="slidenum">
              <a:rPr lang="en-US" smtClean="0"/>
              <a:t>‹#›</a:t>
            </a:fld>
            <a:endParaRPr lang="en-US"/>
          </a:p>
        </p:txBody>
      </p:sp>
    </p:spTree>
    <p:extLst>
      <p:ext uri="{BB962C8B-B14F-4D97-AF65-F5344CB8AC3E}">
        <p14:creationId xmlns:p14="http://schemas.microsoft.com/office/powerpoint/2010/main" val="3573883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BA847F-1ABA-48C9-A92F-18C47927C5EC}" type="datetimeFigureOut">
              <a:rPr lang="en-US" smtClean="0"/>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C88D91-036F-4B93-AD0E-BC7F0A07CD8E}" type="slidenum">
              <a:rPr lang="en-US" smtClean="0"/>
              <a:t>‹#›</a:t>
            </a:fld>
            <a:endParaRPr lang="en-US"/>
          </a:p>
        </p:txBody>
      </p:sp>
    </p:spTree>
    <p:extLst>
      <p:ext uri="{BB962C8B-B14F-4D97-AF65-F5344CB8AC3E}">
        <p14:creationId xmlns:p14="http://schemas.microsoft.com/office/powerpoint/2010/main" val="3422252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BA847F-1ABA-48C9-A92F-18C47927C5EC}" type="datetimeFigureOut">
              <a:rPr lang="en-US" smtClean="0"/>
              <a:t>8/12/2025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C88D91-036F-4B93-AD0E-BC7F0A07CD8E}" type="slidenum">
              <a:rPr lang="en-US" smtClean="0"/>
              <a:t>‹#›</a:t>
            </a:fld>
            <a:endParaRPr lang="en-US"/>
          </a:p>
        </p:txBody>
      </p:sp>
    </p:spTree>
    <p:extLst>
      <p:ext uri="{BB962C8B-B14F-4D97-AF65-F5344CB8AC3E}">
        <p14:creationId xmlns:p14="http://schemas.microsoft.com/office/powerpoint/2010/main" val="3850872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BA847F-1ABA-48C9-A92F-18C47927C5EC}" type="datetimeFigureOut">
              <a:rPr lang="en-US" smtClean="0"/>
              <a:t>8/12/2025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C88D91-036F-4B93-AD0E-BC7F0A07CD8E}" type="slidenum">
              <a:rPr lang="en-US" smtClean="0"/>
              <a:t>‹#›</a:t>
            </a:fld>
            <a:endParaRPr lang="en-US"/>
          </a:p>
        </p:txBody>
      </p:sp>
    </p:spTree>
    <p:extLst>
      <p:ext uri="{BB962C8B-B14F-4D97-AF65-F5344CB8AC3E}">
        <p14:creationId xmlns:p14="http://schemas.microsoft.com/office/powerpoint/2010/main" val="3444168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BA847F-1ABA-48C9-A92F-18C47927C5EC}" type="datetimeFigureOut">
              <a:rPr lang="en-US" smtClean="0"/>
              <a:t>8/12/2025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C88D91-036F-4B93-AD0E-BC7F0A07CD8E}" type="slidenum">
              <a:rPr lang="en-US" smtClean="0"/>
              <a:t>‹#›</a:t>
            </a:fld>
            <a:endParaRPr lang="en-US"/>
          </a:p>
        </p:txBody>
      </p:sp>
    </p:spTree>
    <p:extLst>
      <p:ext uri="{BB962C8B-B14F-4D97-AF65-F5344CB8AC3E}">
        <p14:creationId xmlns:p14="http://schemas.microsoft.com/office/powerpoint/2010/main" val="2582771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BA847F-1ABA-48C9-A92F-18C47927C5EC}" type="datetimeFigureOut">
              <a:rPr lang="en-US" smtClean="0"/>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C88D91-036F-4B93-AD0E-BC7F0A07CD8E}" type="slidenum">
              <a:rPr lang="en-US" smtClean="0"/>
              <a:t>‹#›</a:t>
            </a:fld>
            <a:endParaRPr lang="en-US"/>
          </a:p>
        </p:txBody>
      </p:sp>
    </p:spTree>
    <p:extLst>
      <p:ext uri="{BB962C8B-B14F-4D97-AF65-F5344CB8AC3E}">
        <p14:creationId xmlns:p14="http://schemas.microsoft.com/office/powerpoint/2010/main" val="3342070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BA847F-1ABA-48C9-A92F-18C47927C5EC}" type="datetimeFigureOut">
              <a:rPr lang="en-US" smtClean="0"/>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C88D91-036F-4B93-AD0E-BC7F0A07CD8E}" type="slidenum">
              <a:rPr lang="en-US" smtClean="0"/>
              <a:t>‹#›</a:t>
            </a:fld>
            <a:endParaRPr lang="en-US"/>
          </a:p>
        </p:txBody>
      </p:sp>
    </p:spTree>
    <p:extLst>
      <p:ext uri="{BB962C8B-B14F-4D97-AF65-F5344CB8AC3E}">
        <p14:creationId xmlns:p14="http://schemas.microsoft.com/office/powerpoint/2010/main" val="803317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9BA847F-1ABA-48C9-A92F-18C47927C5EC}" type="datetimeFigureOut">
              <a:rPr lang="en-US" smtClean="0"/>
              <a:t>8/12/2025</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8C88D91-036F-4B93-AD0E-BC7F0A07CD8E}" type="slidenum">
              <a:rPr lang="en-US" smtClean="0"/>
              <a:t>‹#›</a:t>
            </a:fld>
            <a:endParaRPr lang="en-US"/>
          </a:p>
        </p:txBody>
      </p:sp>
    </p:spTree>
    <p:extLst>
      <p:ext uri="{BB962C8B-B14F-4D97-AF65-F5344CB8AC3E}">
        <p14:creationId xmlns:p14="http://schemas.microsoft.com/office/powerpoint/2010/main" val="23032827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DF8FD1-BC3A-857C-6B0B-333BBBACBFB9}"/>
              </a:ext>
            </a:extLst>
          </p:cNvPr>
          <p:cNvPicPr>
            <a:picLocks noChangeAspect="1"/>
          </p:cNvPicPr>
          <p:nvPr/>
        </p:nvPicPr>
        <p:blipFill>
          <a:blip r:embed="rId2"/>
          <a:stretch>
            <a:fillRect/>
          </a:stretch>
        </p:blipFill>
        <p:spPr>
          <a:xfrm>
            <a:off x="6707797" y="-1277009"/>
            <a:ext cx="4953429" cy="3429297"/>
          </a:xfrm>
          <a:prstGeom prst="rect">
            <a:avLst/>
          </a:prstGeom>
        </p:spPr>
      </p:pic>
      <p:pic>
        <p:nvPicPr>
          <p:cNvPr id="5" name="Picture 4">
            <a:extLst>
              <a:ext uri="{FF2B5EF4-FFF2-40B4-BE49-F238E27FC236}">
                <a16:creationId xmlns:a16="http://schemas.microsoft.com/office/drawing/2014/main" id="{3076C0EB-90BE-D118-1315-783EF6DEC6EF}"/>
              </a:ext>
            </a:extLst>
          </p:cNvPr>
          <p:cNvPicPr>
            <a:picLocks noChangeAspect="1"/>
          </p:cNvPicPr>
          <p:nvPr/>
        </p:nvPicPr>
        <p:blipFill>
          <a:blip r:embed="rId3"/>
          <a:stretch>
            <a:fillRect/>
          </a:stretch>
        </p:blipFill>
        <p:spPr>
          <a:xfrm>
            <a:off x="6707796" y="2423796"/>
            <a:ext cx="4953429" cy="3429297"/>
          </a:xfrm>
          <a:prstGeom prst="rect">
            <a:avLst/>
          </a:prstGeom>
        </p:spPr>
      </p:pic>
      <p:pic>
        <p:nvPicPr>
          <p:cNvPr id="6" name="Picture 5">
            <a:extLst>
              <a:ext uri="{FF2B5EF4-FFF2-40B4-BE49-F238E27FC236}">
                <a16:creationId xmlns:a16="http://schemas.microsoft.com/office/drawing/2014/main" id="{F09B6B0F-98C5-E85F-C7C1-440DA857A9AE}"/>
              </a:ext>
            </a:extLst>
          </p:cNvPr>
          <p:cNvPicPr>
            <a:picLocks noChangeAspect="1"/>
          </p:cNvPicPr>
          <p:nvPr/>
        </p:nvPicPr>
        <p:blipFill>
          <a:blip r:embed="rId4"/>
          <a:stretch>
            <a:fillRect/>
          </a:stretch>
        </p:blipFill>
        <p:spPr>
          <a:xfrm>
            <a:off x="-3444096" y="-1277009"/>
            <a:ext cx="4953429" cy="3429297"/>
          </a:xfrm>
          <a:prstGeom prst="rect">
            <a:avLst/>
          </a:prstGeom>
        </p:spPr>
      </p:pic>
      <p:pic>
        <p:nvPicPr>
          <p:cNvPr id="8" name="Picture 7">
            <a:extLst>
              <a:ext uri="{FF2B5EF4-FFF2-40B4-BE49-F238E27FC236}">
                <a16:creationId xmlns:a16="http://schemas.microsoft.com/office/drawing/2014/main" id="{83F3D368-DE2D-6158-95A1-C9FEABEB2C02}"/>
              </a:ext>
            </a:extLst>
          </p:cNvPr>
          <p:cNvPicPr>
            <a:picLocks noChangeAspect="1"/>
          </p:cNvPicPr>
          <p:nvPr/>
        </p:nvPicPr>
        <p:blipFill>
          <a:blip r:embed="rId5"/>
          <a:stretch>
            <a:fillRect/>
          </a:stretch>
        </p:blipFill>
        <p:spPr>
          <a:xfrm>
            <a:off x="1631850" y="-1277010"/>
            <a:ext cx="4953429" cy="3429297"/>
          </a:xfrm>
          <a:prstGeom prst="rect">
            <a:avLst/>
          </a:prstGeom>
        </p:spPr>
      </p:pic>
      <p:pic>
        <p:nvPicPr>
          <p:cNvPr id="12" name="Picture 11">
            <a:extLst>
              <a:ext uri="{FF2B5EF4-FFF2-40B4-BE49-F238E27FC236}">
                <a16:creationId xmlns:a16="http://schemas.microsoft.com/office/drawing/2014/main" id="{6B6F2F8A-3B3B-3BBF-618F-FD581F5F0867}"/>
              </a:ext>
            </a:extLst>
          </p:cNvPr>
          <p:cNvPicPr>
            <a:picLocks noChangeAspect="1"/>
          </p:cNvPicPr>
          <p:nvPr/>
        </p:nvPicPr>
        <p:blipFill>
          <a:blip r:embed="rId6"/>
          <a:stretch>
            <a:fillRect/>
          </a:stretch>
        </p:blipFill>
        <p:spPr>
          <a:xfrm>
            <a:off x="1631849" y="2423795"/>
            <a:ext cx="4953429" cy="3429297"/>
          </a:xfrm>
          <a:prstGeom prst="rect">
            <a:avLst/>
          </a:prstGeom>
        </p:spPr>
      </p:pic>
      <p:pic>
        <p:nvPicPr>
          <p:cNvPr id="2" name="Picture 1">
            <a:extLst>
              <a:ext uri="{FF2B5EF4-FFF2-40B4-BE49-F238E27FC236}">
                <a16:creationId xmlns:a16="http://schemas.microsoft.com/office/drawing/2014/main" id="{55A02A3B-0EB7-6DD0-E558-864A67CCB529}"/>
              </a:ext>
            </a:extLst>
          </p:cNvPr>
          <p:cNvPicPr>
            <a:picLocks noChangeAspect="1"/>
          </p:cNvPicPr>
          <p:nvPr/>
        </p:nvPicPr>
        <p:blipFill>
          <a:blip r:embed="rId7"/>
          <a:stretch>
            <a:fillRect/>
          </a:stretch>
        </p:blipFill>
        <p:spPr>
          <a:xfrm>
            <a:off x="-3444098" y="2423794"/>
            <a:ext cx="4953429" cy="3429297"/>
          </a:xfrm>
          <a:prstGeom prst="rect">
            <a:avLst/>
          </a:prstGeom>
        </p:spPr>
      </p:pic>
    </p:spTree>
    <p:extLst>
      <p:ext uri="{BB962C8B-B14F-4D97-AF65-F5344CB8AC3E}">
        <p14:creationId xmlns:p14="http://schemas.microsoft.com/office/powerpoint/2010/main" val="1478250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living room with a staircase and a couch&#10;&#10;AI-generated content may be incorrect.">
            <a:extLst>
              <a:ext uri="{FF2B5EF4-FFF2-40B4-BE49-F238E27FC236}">
                <a16:creationId xmlns:a16="http://schemas.microsoft.com/office/drawing/2014/main" id="{6A107827-D72E-C0F8-B323-D7F7FF039B52}"/>
              </a:ext>
            </a:extLst>
          </p:cNvPr>
          <p:cNvPicPr>
            <a:picLocks noGrp="1" noChangeAspect="1"/>
          </p:cNvPicPr>
          <p:nvPr>
            <p:ph sz="half" idx="2"/>
          </p:nvPr>
        </p:nvPicPr>
        <p:blipFill>
          <a:blip r:embed="rId2"/>
          <a:srcRect t="34787" b="21568"/>
          <a:stretch>
            <a:fillRect/>
          </a:stretch>
        </p:blipFill>
        <p:spPr>
          <a:xfrm>
            <a:off x="0" y="10"/>
            <a:ext cx="7856564"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64077" y="0"/>
            <a:ext cx="574192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AEDF943-23CB-5E26-A68D-1EB2F36373ED}"/>
              </a:ext>
            </a:extLst>
          </p:cNvPr>
          <p:cNvSpPr>
            <a:spLocks noGrp="1"/>
          </p:cNvSpPr>
          <p:nvPr>
            <p:ph sz="half" idx="1"/>
          </p:nvPr>
        </p:nvSpPr>
        <p:spPr>
          <a:xfrm>
            <a:off x="6900898" y="1883445"/>
            <a:ext cx="2684069" cy="3091110"/>
          </a:xfrm>
        </p:spPr>
        <p:txBody>
          <a:bodyPr vert="horz" lIns="91440" tIns="45720" rIns="91440" bIns="45720" rtlCol="0">
            <a:normAutofit/>
          </a:bodyPr>
          <a:lstStyle/>
          <a:p>
            <a:pPr marL="0" indent="0" algn="ctr">
              <a:buNone/>
            </a:pPr>
            <a:r>
              <a:rPr lang="en-US" sz="1800" b="1" cap="all" dirty="0">
                <a:latin typeface="Garamond" panose="02020404030301010803" pitchFamily="18" charset="0"/>
              </a:rPr>
              <a:t> </a:t>
            </a:r>
            <a:r>
              <a:rPr lang="en-US" sz="4000" cap="all" spc="300" dirty="0">
                <a:solidFill>
                  <a:schemeClr val="bg2">
                    <a:lumMod val="25000"/>
                  </a:schemeClr>
                </a:solidFill>
                <a:latin typeface="Garamond" panose="02020404030301010803" pitchFamily="18" charset="0"/>
              </a:rPr>
              <a:t>Process</a:t>
            </a:r>
          </a:p>
          <a:p>
            <a:pPr marL="0"/>
            <a:endParaRPr lang="en-US" sz="1000" b="1" cap="all" dirty="0">
              <a:solidFill>
                <a:schemeClr val="bg2">
                  <a:lumMod val="25000"/>
                </a:schemeClr>
              </a:solidFill>
              <a:latin typeface="Garamond" panose="02020404030301010803" pitchFamily="18" charset="0"/>
            </a:endParaRPr>
          </a:p>
          <a:p>
            <a:pPr>
              <a:buFont typeface="Wingdings" panose="05000000000000000000" pitchFamily="2" charset="2"/>
              <a:buChar char="§"/>
            </a:pPr>
            <a:r>
              <a:rPr lang="en-US" sz="1600" dirty="0">
                <a:solidFill>
                  <a:schemeClr val="bg2">
                    <a:lumMod val="25000"/>
                  </a:schemeClr>
                </a:solidFill>
                <a:latin typeface="Garamond" panose="02020404030301010803" pitchFamily="18" charset="0"/>
              </a:rPr>
              <a:t>Discovery &amp; consultation</a:t>
            </a:r>
          </a:p>
          <a:p>
            <a:pPr>
              <a:buFont typeface="Wingdings" panose="05000000000000000000" pitchFamily="2" charset="2"/>
              <a:buChar char="§"/>
            </a:pPr>
            <a:r>
              <a:rPr lang="en-US" sz="1600" dirty="0">
                <a:solidFill>
                  <a:schemeClr val="bg2">
                    <a:lumMod val="25000"/>
                  </a:schemeClr>
                </a:solidFill>
                <a:latin typeface="Garamond" panose="02020404030301010803" pitchFamily="18" charset="0"/>
              </a:rPr>
              <a:t>Design vision </a:t>
            </a:r>
          </a:p>
          <a:p>
            <a:pPr>
              <a:buFont typeface="Wingdings" panose="05000000000000000000" pitchFamily="2" charset="2"/>
              <a:buChar char="§"/>
            </a:pPr>
            <a:r>
              <a:rPr lang="en-US" sz="1600" dirty="0">
                <a:solidFill>
                  <a:schemeClr val="bg2">
                    <a:lumMod val="25000"/>
                  </a:schemeClr>
                </a:solidFill>
                <a:latin typeface="Garamond" panose="02020404030301010803" pitchFamily="18" charset="0"/>
              </a:rPr>
              <a:t>Concept development</a:t>
            </a:r>
          </a:p>
          <a:p>
            <a:pPr>
              <a:buFont typeface="Wingdings" panose="05000000000000000000" pitchFamily="2" charset="2"/>
              <a:buChar char="§"/>
            </a:pPr>
            <a:r>
              <a:rPr lang="en-US" sz="1600" dirty="0">
                <a:solidFill>
                  <a:schemeClr val="bg2">
                    <a:lumMod val="25000"/>
                  </a:schemeClr>
                </a:solidFill>
                <a:latin typeface="Garamond" panose="02020404030301010803" pitchFamily="18" charset="0"/>
              </a:rPr>
              <a:t>Material curation &amp; detailing</a:t>
            </a:r>
          </a:p>
          <a:p>
            <a:pPr>
              <a:buFont typeface="Wingdings" panose="05000000000000000000" pitchFamily="2" charset="2"/>
              <a:buChar char="§"/>
            </a:pPr>
            <a:r>
              <a:rPr lang="en-US" sz="1600" dirty="0">
                <a:solidFill>
                  <a:schemeClr val="bg2">
                    <a:lumMod val="25000"/>
                  </a:schemeClr>
                </a:solidFill>
                <a:latin typeface="Garamond" panose="02020404030301010803" pitchFamily="18" charset="0"/>
              </a:rPr>
              <a:t>Project oversight</a:t>
            </a:r>
          </a:p>
          <a:p>
            <a:pPr>
              <a:buFont typeface="Wingdings" panose="05000000000000000000" pitchFamily="2" charset="2"/>
              <a:buChar char="§"/>
            </a:pPr>
            <a:r>
              <a:rPr lang="en-US" sz="1600" dirty="0">
                <a:solidFill>
                  <a:schemeClr val="bg2">
                    <a:lumMod val="25000"/>
                  </a:schemeClr>
                </a:solidFill>
                <a:latin typeface="Garamond" panose="02020404030301010803" pitchFamily="18" charset="0"/>
              </a:rPr>
              <a:t>Final reveal</a:t>
            </a:r>
          </a:p>
        </p:txBody>
      </p:sp>
    </p:spTree>
    <p:extLst>
      <p:ext uri="{BB962C8B-B14F-4D97-AF65-F5344CB8AC3E}">
        <p14:creationId xmlns:p14="http://schemas.microsoft.com/office/powerpoint/2010/main" val="2941345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914789-60BD-97F8-7219-4E3EEE3293B9}"/>
              </a:ext>
            </a:extLst>
          </p:cNvPr>
          <p:cNvPicPr>
            <a:picLocks noChangeAspect="1"/>
          </p:cNvPicPr>
          <p:nvPr/>
        </p:nvPicPr>
        <p:blipFill>
          <a:blip r:embed="rId2"/>
          <a:srcRect t="24533" b="9563"/>
          <a:stretch>
            <a:fillRect/>
          </a:stretch>
        </p:blipFill>
        <p:spPr>
          <a:xfrm>
            <a:off x="69157" y="10"/>
            <a:ext cx="7856564" cy="6857990"/>
          </a:xfrm>
          <a:prstGeom prst="rect">
            <a:avLst/>
          </a:prstGeom>
        </p:spPr>
      </p:pic>
      <p:sp>
        <p:nvSpPr>
          <p:cNvPr id="23" name="Rectangle 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64077" y="0"/>
            <a:ext cx="574192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A4015A0-ED64-FC78-7C69-BEEF9D4AF91A}"/>
              </a:ext>
            </a:extLst>
          </p:cNvPr>
          <p:cNvSpPr txBox="1"/>
          <p:nvPr/>
        </p:nvSpPr>
        <p:spPr>
          <a:xfrm>
            <a:off x="6321133" y="1384185"/>
            <a:ext cx="3515710" cy="4089630"/>
          </a:xfrm>
          <a:prstGeom prst="rect">
            <a:avLst/>
          </a:prstGeom>
        </p:spPr>
        <p:txBody>
          <a:bodyPr vert="horz" lIns="91440" tIns="45720" rIns="91440" bIns="45720" rtlCol="0">
            <a:normAutofit/>
          </a:bodyPr>
          <a:lstStyle/>
          <a:p>
            <a:pPr algn="ctr" defTabSz="914400">
              <a:lnSpc>
                <a:spcPct val="90000"/>
              </a:lnSpc>
              <a:spcAft>
                <a:spcPts val="600"/>
              </a:spcAft>
            </a:pPr>
            <a:r>
              <a:rPr lang="en-US" sz="4000" i="0" cap="all" spc="300" dirty="0">
                <a:solidFill>
                  <a:schemeClr val="bg2">
                    <a:lumMod val="25000"/>
                  </a:schemeClr>
                </a:solidFill>
                <a:effectLst/>
                <a:latin typeface="Garamond" panose="02020404030301010803" pitchFamily="18" charset="0"/>
              </a:rPr>
              <a:t>Interior Design</a:t>
            </a:r>
          </a:p>
          <a:p>
            <a:pPr indent="-228600" defTabSz="914400">
              <a:lnSpc>
                <a:spcPct val="90000"/>
              </a:lnSpc>
              <a:spcAft>
                <a:spcPts val="600"/>
              </a:spcAft>
              <a:buFont typeface="Wingdings" panose="05000000000000000000" pitchFamily="2" charset="2"/>
              <a:buChar char="§"/>
            </a:pPr>
            <a:endParaRPr lang="en-US" sz="1000" i="0" cap="all" dirty="0">
              <a:solidFill>
                <a:schemeClr val="bg2">
                  <a:lumMod val="25000"/>
                </a:schemeClr>
              </a:solidFill>
              <a:effectLst/>
              <a:latin typeface="Garamond" panose="02020404030301010803" pitchFamily="18" charset="0"/>
            </a:endParaRPr>
          </a:p>
          <a:p>
            <a:pPr marL="404812" indent="-342900" defTabSz="914400">
              <a:lnSpc>
                <a:spcPct val="90000"/>
              </a:lnSpc>
              <a:spcAft>
                <a:spcPts val="600"/>
              </a:spcAft>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Full-scope interior design</a:t>
            </a:r>
          </a:p>
          <a:p>
            <a:pPr marL="404812" indent="-342900" defTabSz="914400">
              <a:lnSpc>
                <a:spcPct val="90000"/>
              </a:lnSpc>
              <a:spcAft>
                <a:spcPts val="600"/>
              </a:spcAft>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Interior-architecture integration</a:t>
            </a:r>
          </a:p>
          <a:p>
            <a:pPr marL="404812" indent="-342900" defTabSz="914400">
              <a:lnSpc>
                <a:spcPct val="90000"/>
              </a:lnSpc>
              <a:spcAft>
                <a:spcPts val="600"/>
              </a:spcAft>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Spatial planning &amp; custom layout</a:t>
            </a:r>
          </a:p>
          <a:p>
            <a:pPr marL="404812" indent="-342900" defTabSz="914400">
              <a:lnSpc>
                <a:spcPct val="90000"/>
              </a:lnSpc>
              <a:spcAft>
                <a:spcPts val="600"/>
              </a:spcAft>
              <a:buFont typeface="Wingdings" panose="05000000000000000000" pitchFamily="2" charset="2"/>
              <a:buChar char="§"/>
            </a:pPr>
            <a:r>
              <a:rPr lang="en-US" sz="1600" dirty="0">
                <a:solidFill>
                  <a:schemeClr val="bg2">
                    <a:lumMod val="25000"/>
                  </a:schemeClr>
                </a:solidFill>
                <a:latin typeface="Garamond" panose="02020404030301010803" pitchFamily="18" charset="0"/>
              </a:rPr>
              <a:t>Structural design</a:t>
            </a:r>
          </a:p>
          <a:p>
            <a:pPr marL="404812" indent="-342900" defTabSz="914400">
              <a:lnSpc>
                <a:spcPct val="90000"/>
              </a:lnSpc>
              <a:spcAft>
                <a:spcPts val="600"/>
              </a:spcAft>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Furniture &amp; fixtures custom design, </a:t>
            </a:r>
            <a:r>
              <a:rPr lang="en-US" sz="1600" dirty="0">
                <a:solidFill>
                  <a:schemeClr val="bg2">
                    <a:lumMod val="25000"/>
                  </a:schemeClr>
                </a:solidFill>
                <a:latin typeface="Garamond" panose="02020404030301010803" pitchFamily="18" charset="0"/>
              </a:rPr>
              <a:t>p</a:t>
            </a:r>
            <a:r>
              <a:rPr lang="en-US" sz="1600" i="0" dirty="0">
                <a:solidFill>
                  <a:schemeClr val="bg2">
                    <a:lumMod val="25000"/>
                  </a:schemeClr>
                </a:solidFill>
                <a:effectLst/>
                <a:latin typeface="Garamond" panose="02020404030301010803" pitchFamily="18" charset="0"/>
              </a:rPr>
              <a:t>rocurement, &amp; curation</a:t>
            </a:r>
          </a:p>
          <a:p>
            <a:pPr marL="404812" indent="-342900" defTabSz="914400">
              <a:lnSpc>
                <a:spcPct val="90000"/>
              </a:lnSpc>
              <a:spcAft>
                <a:spcPts val="600"/>
              </a:spcAft>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Material palettes &amp; finish selection</a:t>
            </a:r>
          </a:p>
          <a:p>
            <a:pPr marL="404812" indent="-342900" defTabSz="914400">
              <a:lnSpc>
                <a:spcPct val="90000"/>
              </a:lnSpc>
              <a:spcAft>
                <a:spcPts val="600"/>
              </a:spcAft>
              <a:buFont typeface="Wingdings" panose="05000000000000000000" pitchFamily="2" charset="2"/>
              <a:buChar char="§"/>
            </a:pPr>
            <a:r>
              <a:rPr lang="en-US" sz="1600" dirty="0">
                <a:solidFill>
                  <a:schemeClr val="bg2">
                    <a:lumMod val="25000"/>
                  </a:schemeClr>
                </a:solidFill>
                <a:latin typeface="Garamond" panose="02020404030301010803" pitchFamily="18" charset="0"/>
              </a:rPr>
              <a:t>A</a:t>
            </a:r>
            <a:r>
              <a:rPr lang="en-US" sz="1600" i="0" dirty="0">
                <a:solidFill>
                  <a:schemeClr val="bg2">
                    <a:lumMod val="25000"/>
                  </a:schemeClr>
                </a:solidFill>
                <a:effectLst/>
                <a:latin typeface="Garamond" panose="02020404030301010803" pitchFamily="18" charset="0"/>
              </a:rPr>
              <a:t>rt &amp; object curation</a:t>
            </a:r>
          </a:p>
          <a:p>
            <a:pPr marL="404812" indent="-342900" defTabSz="914400">
              <a:lnSpc>
                <a:spcPct val="90000"/>
              </a:lnSpc>
              <a:spcAft>
                <a:spcPts val="600"/>
              </a:spcAft>
              <a:buFont typeface="Wingdings" panose="05000000000000000000" pitchFamily="2" charset="2"/>
              <a:buChar char="§"/>
            </a:pPr>
            <a:r>
              <a:rPr lang="en-US" sz="1600" dirty="0">
                <a:solidFill>
                  <a:schemeClr val="bg2">
                    <a:lumMod val="25000"/>
                  </a:schemeClr>
                </a:solidFill>
                <a:latin typeface="Garamond" panose="02020404030301010803" pitchFamily="18" charset="0"/>
              </a:rPr>
              <a:t>S</a:t>
            </a:r>
            <a:r>
              <a:rPr lang="en-US" sz="1600" i="0" dirty="0">
                <a:solidFill>
                  <a:schemeClr val="bg2">
                    <a:lumMod val="25000"/>
                  </a:schemeClr>
                </a:solidFill>
                <a:effectLst/>
                <a:latin typeface="Garamond" panose="02020404030301010803" pitchFamily="18" charset="0"/>
              </a:rPr>
              <a:t>tyling &amp; installation</a:t>
            </a:r>
            <a:endParaRPr lang="en-US" sz="1900" b="0" i="0" dirty="0">
              <a:solidFill>
                <a:schemeClr val="bg2">
                  <a:lumMod val="25000"/>
                </a:schemeClr>
              </a:solidFill>
              <a:effectLst/>
              <a:latin typeface="Garamond" panose="02020404030301010803" pitchFamily="18" charset="0"/>
            </a:endParaRPr>
          </a:p>
        </p:txBody>
      </p:sp>
    </p:spTree>
    <p:extLst>
      <p:ext uri="{BB962C8B-B14F-4D97-AF65-F5344CB8AC3E}">
        <p14:creationId xmlns:p14="http://schemas.microsoft.com/office/powerpoint/2010/main" val="957540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uilding with glass walls and a lawn&#10;&#10;AI-generated content may be incorrect.">
            <a:extLst>
              <a:ext uri="{FF2B5EF4-FFF2-40B4-BE49-F238E27FC236}">
                <a16:creationId xmlns:a16="http://schemas.microsoft.com/office/drawing/2014/main" id="{80D9AE1C-31D9-AA7F-3C12-7BCDE336EA4F}"/>
              </a:ext>
            </a:extLst>
          </p:cNvPr>
          <p:cNvPicPr>
            <a:picLocks noChangeAspect="1"/>
          </p:cNvPicPr>
          <p:nvPr/>
        </p:nvPicPr>
        <p:blipFill>
          <a:blip r:embed="rId2">
            <a:extLst>
              <a:ext uri="{28A0092B-C50C-407E-A947-70E740481C1C}">
                <a14:useLocalDpi xmlns:a14="http://schemas.microsoft.com/office/drawing/2010/main" val="0"/>
              </a:ext>
            </a:extLst>
          </a:blip>
          <a:srcRect l="11230" t="7794" r="-2" b="4914"/>
          <a:stretch>
            <a:fillRect/>
          </a:stretch>
        </p:blipFill>
        <p:spPr>
          <a:xfrm>
            <a:off x="-2475" y="10"/>
            <a:ext cx="6974268"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64077" y="0"/>
            <a:ext cx="574192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C359C5C-D44E-0756-FC7C-AD4B0C2423EB}"/>
              </a:ext>
            </a:extLst>
          </p:cNvPr>
          <p:cNvSpPr txBox="1"/>
          <p:nvPr/>
        </p:nvSpPr>
        <p:spPr>
          <a:xfrm>
            <a:off x="5986761" y="1599717"/>
            <a:ext cx="3916761" cy="3658566"/>
          </a:xfrm>
          <a:prstGeom prst="rect">
            <a:avLst/>
          </a:prstGeom>
          <a:noFill/>
        </p:spPr>
        <p:txBody>
          <a:bodyPr wrap="square">
            <a:spAutoFit/>
          </a:bodyPr>
          <a:lstStyle/>
          <a:p>
            <a:pPr algn="ctr">
              <a:buNone/>
            </a:pPr>
            <a:r>
              <a:rPr lang="en-US" sz="4000" i="0" cap="all" spc="300" dirty="0">
                <a:solidFill>
                  <a:schemeClr val="bg2">
                    <a:lumMod val="25000"/>
                  </a:schemeClr>
                </a:solidFill>
                <a:effectLst/>
                <a:latin typeface="Garamond" panose="02020404030301010803" pitchFamily="18" charset="0"/>
              </a:rPr>
              <a:t>Exterior </a:t>
            </a:r>
          </a:p>
          <a:p>
            <a:pPr algn="ctr">
              <a:buNone/>
            </a:pPr>
            <a:r>
              <a:rPr lang="en-US" sz="4000" i="0" cap="all" spc="300" dirty="0">
                <a:solidFill>
                  <a:schemeClr val="bg2">
                    <a:lumMod val="25000"/>
                  </a:schemeClr>
                </a:solidFill>
                <a:effectLst/>
                <a:latin typeface="Garamond" panose="02020404030301010803" pitchFamily="18" charset="0"/>
              </a:rPr>
              <a:t> Design</a:t>
            </a:r>
          </a:p>
          <a:p>
            <a:pPr algn="ctr">
              <a:buNone/>
            </a:pPr>
            <a:endParaRPr lang="en-US" sz="1000" b="1" i="0" cap="all" dirty="0">
              <a:solidFill>
                <a:schemeClr val="bg2">
                  <a:lumMod val="25000"/>
                </a:schemeClr>
              </a:solidFill>
              <a:effectLst/>
              <a:latin typeface="Garamond" panose="02020404030301010803" pitchFamily="18" charset="0"/>
            </a:endParaRPr>
          </a:p>
          <a:p>
            <a:pPr marL="169863" indent="-169863"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Structural integration of design concepts</a:t>
            </a:r>
          </a:p>
          <a:p>
            <a:pPr marL="169863" indent="-169863"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Site &amp; contextual design</a:t>
            </a:r>
          </a:p>
          <a:p>
            <a:pPr marL="169863" indent="-169863"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Signature façade design &amp; sculptural detailing</a:t>
            </a:r>
          </a:p>
          <a:p>
            <a:pPr marL="169863" indent="-169863"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Custom pavilion &amp; outbuilding design</a:t>
            </a:r>
          </a:p>
          <a:p>
            <a:pPr marL="169863" indent="-169863"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Architectural lighting design</a:t>
            </a:r>
          </a:p>
          <a:p>
            <a:pPr marL="169863" indent="-169863"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Turnkey exterior design &amp; delivery</a:t>
            </a:r>
            <a:endParaRPr lang="en-US" sz="1400" i="0" dirty="0">
              <a:solidFill>
                <a:schemeClr val="bg2">
                  <a:lumMod val="25000"/>
                </a:schemeClr>
              </a:solidFill>
              <a:effectLst/>
              <a:latin typeface="Garamond" panose="02020404030301010803" pitchFamily="18" charset="0"/>
            </a:endParaRPr>
          </a:p>
        </p:txBody>
      </p:sp>
    </p:spTree>
    <p:extLst>
      <p:ext uri="{BB962C8B-B14F-4D97-AF65-F5344CB8AC3E}">
        <p14:creationId xmlns:p14="http://schemas.microsoft.com/office/powerpoint/2010/main" val="1402598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C1F8FA-00FA-0520-E450-98524EC51B0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fire pit with a circular stone patio with a fire pit and chairs&#10;&#10;AI-generated content may be incorrect.">
            <a:extLst>
              <a:ext uri="{FF2B5EF4-FFF2-40B4-BE49-F238E27FC236}">
                <a16:creationId xmlns:a16="http://schemas.microsoft.com/office/drawing/2014/main" id="{36FD020D-9FF4-4335-8382-DAA2E35D117F}"/>
              </a:ext>
            </a:extLst>
          </p:cNvPr>
          <p:cNvPicPr>
            <a:picLocks noChangeAspect="1"/>
          </p:cNvPicPr>
          <p:nvPr/>
        </p:nvPicPr>
        <p:blipFill>
          <a:blip r:embed="rId2">
            <a:extLst>
              <a:ext uri="{28A0092B-C50C-407E-A947-70E740481C1C}">
                <a14:useLocalDpi xmlns:a14="http://schemas.microsoft.com/office/drawing/2010/main" val="0"/>
              </a:ext>
            </a:extLst>
          </a:blip>
          <a:srcRect t="22784" r="2" b="18733"/>
          <a:stretch>
            <a:fillRect/>
          </a:stretch>
        </p:blipFill>
        <p:spPr>
          <a:xfrm>
            <a:off x="20" y="10"/>
            <a:ext cx="7856564"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64077" y="0"/>
            <a:ext cx="574192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0017C764-42A6-293C-1BA6-DC4517F3DBD1}"/>
              </a:ext>
            </a:extLst>
          </p:cNvPr>
          <p:cNvSpPr txBox="1"/>
          <p:nvPr/>
        </p:nvSpPr>
        <p:spPr>
          <a:xfrm>
            <a:off x="6151495" y="1230385"/>
            <a:ext cx="3752027" cy="4397229"/>
          </a:xfrm>
          <a:prstGeom prst="rect">
            <a:avLst/>
          </a:prstGeom>
          <a:noFill/>
        </p:spPr>
        <p:txBody>
          <a:bodyPr wrap="square">
            <a:spAutoFit/>
          </a:bodyPr>
          <a:lstStyle/>
          <a:p>
            <a:pPr algn="ctr">
              <a:buNone/>
            </a:pPr>
            <a:r>
              <a:rPr lang="en-US" sz="4000" i="0" cap="all" spc="300" dirty="0">
                <a:solidFill>
                  <a:srgbClr val="4E4B47"/>
                </a:solidFill>
                <a:effectLst/>
                <a:latin typeface="Garamond" panose="02020404030301010803" pitchFamily="18" charset="0"/>
              </a:rPr>
              <a:t>Landscape Design</a:t>
            </a:r>
          </a:p>
          <a:p>
            <a:pPr algn="ctr">
              <a:buNone/>
            </a:pPr>
            <a:endParaRPr lang="en-US" sz="1000" i="0" cap="all" dirty="0">
              <a:solidFill>
                <a:srgbClr val="4E4B47"/>
              </a:solidFill>
              <a:effectLst/>
              <a:latin typeface="Garamond" panose="02020404030301010803" pitchFamily="18" charset="0"/>
            </a:endParaRPr>
          </a:p>
          <a:p>
            <a:pPr marL="171450" indent="-171450" algn="l">
              <a:lnSpc>
                <a:spcPct val="150000"/>
              </a:lnSpc>
              <a:buFont typeface="Wingdings" panose="05000000000000000000" pitchFamily="2" charset="2"/>
              <a:buChar char="§"/>
            </a:pPr>
            <a:r>
              <a:rPr lang="en-US" sz="1600" i="0" dirty="0">
                <a:solidFill>
                  <a:srgbClr val="4E4B47"/>
                </a:solidFill>
                <a:effectLst/>
                <a:latin typeface="Garamond" panose="02020404030301010803" pitchFamily="18" charset="0"/>
              </a:rPr>
              <a:t>Estate landscape master planning</a:t>
            </a:r>
          </a:p>
          <a:p>
            <a:pPr marL="171450" indent="-171450" algn="l">
              <a:lnSpc>
                <a:spcPct val="150000"/>
              </a:lnSpc>
              <a:buFont typeface="Wingdings" panose="05000000000000000000" pitchFamily="2" charset="2"/>
              <a:buChar char="§"/>
            </a:pPr>
            <a:r>
              <a:rPr lang="en-US" sz="1600" i="0" dirty="0">
                <a:solidFill>
                  <a:srgbClr val="4E4B47"/>
                </a:solidFill>
                <a:effectLst/>
                <a:latin typeface="Garamond" panose="02020404030301010803" pitchFamily="18" charset="0"/>
              </a:rPr>
              <a:t>Garden architecture &amp; outdoor rooms</a:t>
            </a:r>
          </a:p>
          <a:p>
            <a:pPr marL="171450" indent="-171450" algn="l">
              <a:lnSpc>
                <a:spcPct val="150000"/>
              </a:lnSpc>
              <a:buFont typeface="Wingdings" panose="05000000000000000000" pitchFamily="2" charset="2"/>
              <a:buChar char="§"/>
            </a:pPr>
            <a:r>
              <a:rPr lang="en-US" sz="1600" i="0" dirty="0">
                <a:solidFill>
                  <a:srgbClr val="4E4B47"/>
                </a:solidFill>
                <a:effectLst/>
                <a:latin typeface="Garamond" panose="02020404030301010803" pitchFamily="18" charset="0"/>
              </a:rPr>
              <a:t>Water features &amp; reflective pools</a:t>
            </a:r>
          </a:p>
          <a:p>
            <a:pPr marL="171450" indent="-171450" algn="l">
              <a:lnSpc>
                <a:spcPct val="150000"/>
              </a:lnSpc>
              <a:buFont typeface="Wingdings" panose="05000000000000000000" pitchFamily="2" charset="2"/>
              <a:buChar char="§"/>
            </a:pPr>
            <a:r>
              <a:rPr lang="en-US" sz="1600" i="0" dirty="0">
                <a:solidFill>
                  <a:srgbClr val="4E4B47"/>
                </a:solidFill>
                <a:effectLst/>
                <a:latin typeface="Garamond" panose="02020404030301010803" pitchFamily="18" charset="0"/>
              </a:rPr>
              <a:t>Landscape lighting design</a:t>
            </a:r>
          </a:p>
          <a:p>
            <a:pPr marL="171450" indent="-171450">
              <a:lnSpc>
                <a:spcPct val="150000"/>
              </a:lnSpc>
              <a:buFont typeface="Wingdings" panose="05000000000000000000" pitchFamily="2" charset="2"/>
              <a:buChar char="§"/>
            </a:pPr>
            <a:r>
              <a:rPr lang="en-US" sz="1600" dirty="0">
                <a:solidFill>
                  <a:srgbClr val="4E4B47"/>
                </a:solidFill>
                <a:latin typeface="Garamond" panose="02020404030301010803" pitchFamily="18" charset="0"/>
              </a:rPr>
              <a:t>Garden art curation</a:t>
            </a:r>
            <a:endParaRPr lang="en-US" sz="1600" i="0" dirty="0">
              <a:solidFill>
                <a:srgbClr val="4E4B47"/>
              </a:solidFill>
              <a:effectLst/>
              <a:latin typeface="Garamond" panose="02020404030301010803" pitchFamily="18" charset="0"/>
            </a:endParaRPr>
          </a:p>
          <a:p>
            <a:pPr marL="171450" indent="-171450" algn="l">
              <a:lnSpc>
                <a:spcPct val="150000"/>
              </a:lnSpc>
              <a:buFont typeface="Wingdings" panose="05000000000000000000" pitchFamily="2" charset="2"/>
              <a:buChar char="§"/>
            </a:pPr>
            <a:r>
              <a:rPr lang="en-US" sz="1600" i="0" dirty="0">
                <a:solidFill>
                  <a:srgbClr val="4E4B47"/>
                </a:solidFill>
                <a:effectLst/>
                <a:latin typeface="Garamond" panose="02020404030301010803" pitchFamily="18" charset="0"/>
              </a:rPr>
              <a:t>Exterior materials &amp; hardscape integration</a:t>
            </a:r>
          </a:p>
          <a:p>
            <a:pPr marL="171450" indent="-171450" algn="l">
              <a:lnSpc>
                <a:spcPct val="150000"/>
              </a:lnSpc>
              <a:buFont typeface="Wingdings" panose="05000000000000000000" pitchFamily="2" charset="2"/>
              <a:buChar char="§"/>
            </a:pPr>
            <a:r>
              <a:rPr lang="en-US" sz="1600" i="0" dirty="0">
                <a:solidFill>
                  <a:srgbClr val="4E4B47"/>
                </a:solidFill>
                <a:effectLst/>
                <a:latin typeface="Garamond" panose="02020404030301010803" pitchFamily="18" charset="0"/>
              </a:rPr>
              <a:t>Environmental &amp; site-specific design</a:t>
            </a:r>
          </a:p>
          <a:p>
            <a:pPr marL="171450" indent="-171450" algn="l">
              <a:lnSpc>
                <a:spcPct val="150000"/>
              </a:lnSpc>
              <a:buFont typeface="Wingdings" panose="05000000000000000000" pitchFamily="2" charset="2"/>
              <a:buChar char="§"/>
            </a:pPr>
            <a:r>
              <a:rPr lang="en-US" sz="1600" i="0" dirty="0">
                <a:solidFill>
                  <a:srgbClr val="4E4B47"/>
                </a:solidFill>
                <a:effectLst/>
                <a:latin typeface="Garamond" panose="02020404030301010803" pitchFamily="18" charset="0"/>
              </a:rPr>
              <a:t>Turnkey landscape installation</a:t>
            </a:r>
            <a:endParaRPr lang="en-US" sz="1200" b="0" i="0" dirty="0">
              <a:solidFill>
                <a:srgbClr val="4E4B47"/>
              </a:solidFill>
              <a:effectLst/>
              <a:latin typeface="Garamond" panose="02020404030301010803" pitchFamily="18" charset="0"/>
            </a:endParaRPr>
          </a:p>
        </p:txBody>
      </p:sp>
    </p:spTree>
    <p:extLst>
      <p:ext uri="{BB962C8B-B14F-4D97-AF65-F5344CB8AC3E}">
        <p14:creationId xmlns:p14="http://schemas.microsoft.com/office/powerpoint/2010/main" val="1874109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35297F-F7DD-E72C-5573-70A46C24960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om with a display case&#10;&#10;AI-generated content may be incorrect.">
            <a:extLst>
              <a:ext uri="{FF2B5EF4-FFF2-40B4-BE49-F238E27FC236}">
                <a16:creationId xmlns:a16="http://schemas.microsoft.com/office/drawing/2014/main" id="{C584CA02-FADA-A334-E6DF-04D0FBEE8FCB}"/>
              </a:ext>
            </a:extLst>
          </p:cNvPr>
          <p:cNvPicPr>
            <a:picLocks noChangeAspect="1"/>
          </p:cNvPicPr>
          <p:nvPr/>
        </p:nvPicPr>
        <p:blipFill>
          <a:blip r:embed="rId2">
            <a:extLst>
              <a:ext uri="{28A0092B-C50C-407E-A947-70E740481C1C}">
                <a14:useLocalDpi xmlns:a14="http://schemas.microsoft.com/office/drawing/2010/main" val="0"/>
              </a:ext>
            </a:extLst>
          </a:blip>
          <a:srcRect t="7344" r="-2" b="5365"/>
          <a:stretch>
            <a:fillRect/>
          </a:stretch>
        </p:blipFill>
        <p:spPr>
          <a:xfrm>
            <a:off x="20" y="10"/>
            <a:ext cx="7856564"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64077" y="0"/>
            <a:ext cx="574192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065DCE5-E419-69AB-EEA3-25099577D697}"/>
              </a:ext>
            </a:extLst>
          </p:cNvPr>
          <p:cNvSpPr txBox="1"/>
          <p:nvPr/>
        </p:nvSpPr>
        <p:spPr>
          <a:xfrm>
            <a:off x="5754838" y="1230385"/>
            <a:ext cx="4203491" cy="4397229"/>
          </a:xfrm>
          <a:prstGeom prst="rect">
            <a:avLst/>
          </a:prstGeom>
          <a:noFill/>
        </p:spPr>
        <p:txBody>
          <a:bodyPr wrap="square">
            <a:spAutoFit/>
          </a:bodyPr>
          <a:lstStyle/>
          <a:p>
            <a:pPr algn="ctr">
              <a:buNone/>
            </a:pPr>
            <a:r>
              <a:rPr lang="en-US" sz="4000" i="0" cap="all" spc="300" dirty="0">
                <a:solidFill>
                  <a:srgbClr val="4E4B47"/>
                </a:solidFill>
                <a:effectLst/>
                <a:latin typeface="Garamond" panose="02020404030301010803" pitchFamily="18" charset="0"/>
              </a:rPr>
              <a:t>Display Design</a:t>
            </a:r>
          </a:p>
          <a:p>
            <a:pPr algn="ctr">
              <a:buNone/>
            </a:pPr>
            <a:endParaRPr lang="en-US" sz="1000" b="1" i="0" cap="all" dirty="0">
              <a:solidFill>
                <a:srgbClr val="4E4B47"/>
              </a:solidFill>
              <a:effectLst/>
              <a:latin typeface="Garamond" panose="02020404030301010803" pitchFamily="18" charset="0"/>
            </a:endParaRPr>
          </a:p>
          <a:p>
            <a:pPr marL="169863" indent="-169863" algn="l">
              <a:lnSpc>
                <a:spcPct val="150000"/>
              </a:lnSpc>
              <a:buFont typeface="Wingdings" panose="05000000000000000000" pitchFamily="2" charset="2"/>
              <a:buChar char="§"/>
            </a:pPr>
            <a:r>
              <a:rPr lang="en-US" sz="1600" i="0" dirty="0">
                <a:solidFill>
                  <a:srgbClr val="4E4B47"/>
                </a:solidFill>
                <a:effectLst/>
                <a:latin typeface="Garamond" panose="02020404030301010803" pitchFamily="18" charset="0"/>
              </a:rPr>
              <a:t>Bespoke visual merchandising environments</a:t>
            </a:r>
          </a:p>
          <a:p>
            <a:pPr marL="169863" indent="-169863" algn="l">
              <a:lnSpc>
                <a:spcPct val="150000"/>
              </a:lnSpc>
              <a:buFont typeface="Wingdings" panose="05000000000000000000" pitchFamily="2" charset="2"/>
              <a:buChar char="§"/>
            </a:pPr>
            <a:r>
              <a:rPr lang="en-US" sz="1600" i="0" dirty="0">
                <a:solidFill>
                  <a:srgbClr val="4E4B47"/>
                </a:solidFill>
                <a:effectLst/>
                <a:latin typeface="Garamond" panose="02020404030301010803" pitchFamily="18" charset="0"/>
              </a:rPr>
              <a:t>Exhibition &amp; gallery display architecture</a:t>
            </a:r>
          </a:p>
          <a:p>
            <a:pPr marL="169863" indent="-169863" algn="l">
              <a:lnSpc>
                <a:spcPct val="150000"/>
              </a:lnSpc>
              <a:buFont typeface="Wingdings" panose="05000000000000000000" pitchFamily="2" charset="2"/>
              <a:buChar char="§"/>
            </a:pPr>
            <a:r>
              <a:rPr lang="en-US" sz="1600" i="0" dirty="0">
                <a:solidFill>
                  <a:srgbClr val="4E4B47"/>
                </a:solidFill>
                <a:effectLst/>
                <a:latin typeface="Garamond" panose="02020404030301010803" pitchFamily="18" charset="0"/>
              </a:rPr>
              <a:t>Brand experience installations</a:t>
            </a:r>
          </a:p>
          <a:p>
            <a:pPr marL="169863" indent="-169863" algn="l">
              <a:lnSpc>
                <a:spcPct val="150000"/>
              </a:lnSpc>
              <a:buFont typeface="Wingdings" panose="05000000000000000000" pitchFamily="2" charset="2"/>
              <a:buChar char="§"/>
            </a:pPr>
            <a:r>
              <a:rPr lang="en-US" sz="1600" i="0" dirty="0">
                <a:solidFill>
                  <a:srgbClr val="4E4B47"/>
                </a:solidFill>
                <a:effectLst/>
                <a:latin typeface="Garamond" panose="02020404030301010803" pitchFamily="18" charset="0"/>
              </a:rPr>
              <a:t>Object &amp; artifact display design</a:t>
            </a:r>
          </a:p>
          <a:p>
            <a:pPr marL="169863" indent="-169863" algn="l">
              <a:lnSpc>
                <a:spcPct val="150000"/>
              </a:lnSpc>
              <a:buFont typeface="Wingdings" panose="05000000000000000000" pitchFamily="2" charset="2"/>
              <a:buChar char="§"/>
            </a:pPr>
            <a:r>
              <a:rPr lang="en-US" sz="1600" i="0" dirty="0">
                <a:solidFill>
                  <a:srgbClr val="4E4B47"/>
                </a:solidFill>
                <a:effectLst/>
                <a:latin typeface="Garamond" panose="02020404030301010803" pitchFamily="18" charset="0"/>
              </a:rPr>
              <a:t>Window display design</a:t>
            </a:r>
          </a:p>
          <a:p>
            <a:pPr marL="169863" indent="-169863" algn="l">
              <a:lnSpc>
                <a:spcPct val="150000"/>
              </a:lnSpc>
              <a:buFont typeface="Wingdings" panose="05000000000000000000" pitchFamily="2" charset="2"/>
              <a:buChar char="§"/>
            </a:pPr>
            <a:r>
              <a:rPr lang="en-US" sz="1600" i="0" dirty="0">
                <a:solidFill>
                  <a:srgbClr val="4E4B47"/>
                </a:solidFill>
                <a:effectLst/>
                <a:latin typeface="Garamond" panose="02020404030301010803" pitchFamily="18" charset="0"/>
              </a:rPr>
              <a:t>Modular display systems &amp; architectural fixtures</a:t>
            </a:r>
          </a:p>
          <a:p>
            <a:pPr marL="169863" indent="-169863" algn="l">
              <a:lnSpc>
                <a:spcPct val="150000"/>
              </a:lnSpc>
              <a:buFont typeface="Wingdings" panose="05000000000000000000" pitchFamily="2" charset="2"/>
              <a:buChar char="§"/>
            </a:pPr>
            <a:r>
              <a:rPr lang="en-US" sz="1600" i="0" dirty="0">
                <a:solidFill>
                  <a:srgbClr val="4E4B47"/>
                </a:solidFill>
                <a:effectLst/>
                <a:latin typeface="Garamond" panose="02020404030301010803" pitchFamily="18" charset="0"/>
              </a:rPr>
              <a:t>Temporary &amp; permanent display installations</a:t>
            </a:r>
          </a:p>
          <a:p>
            <a:pPr marL="169863" indent="-169863" algn="l">
              <a:lnSpc>
                <a:spcPct val="150000"/>
              </a:lnSpc>
              <a:buFont typeface="Wingdings" panose="05000000000000000000" pitchFamily="2" charset="2"/>
              <a:buChar char="§"/>
            </a:pPr>
            <a:r>
              <a:rPr lang="en-US" sz="1600" i="0" dirty="0">
                <a:solidFill>
                  <a:srgbClr val="4E4B47"/>
                </a:solidFill>
                <a:effectLst/>
                <a:latin typeface="Garamond" panose="02020404030301010803" pitchFamily="18" charset="0"/>
              </a:rPr>
              <a:t>Concept-to-fabrication oversight</a:t>
            </a:r>
            <a:r>
              <a:rPr lang="en-US" sz="1600" b="0" i="0" dirty="0">
                <a:solidFill>
                  <a:srgbClr val="4E4B47"/>
                </a:solidFill>
                <a:effectLst/>
                <a:latin typeface="Garamond" panose="02020404030301010803" pitchFamily="18" charset="0"/>
              </a:rPr>
              <a:t>.</a:t>
            </a:r>
          </a:p>
        </p:txBody>
      </p:sp>
    </p:spTree>
    <p:extLst>
      <p:ext uri="{BB962C8B-B14F-4D97-AF65-F5344CB8AC3E}">
        <p14:creationId xmlns:p14="http://schemas.microsoft.com/office/powerpoint/2010/main" val="2428679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12A9D7-A419-BDAC-CFC9-7B83E9E9D09D}"/>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ong white tent with tables and chairs&#10;&#10;AI-generated content may be incorrect.">
            <a:extLst>
              <a:ext uri="{FF2B5EF4-FFF2-40B4-BE49-F238E27FC236}">
                <a16:creationId xmlns:a16="http://schemas.microsoft.com/office/drawing/2014/main" id="{A6C3661E-EF08-A95D-E486-A93862A55D0D}"/>
              </a:ext>
            </a:extLst>
          </p:cNvPr>
          <p:cNvPicPr>
            <a:picLocks noChangeAspect="1"/>
          </p:cNvPicPr>
          <p:nvPr/>
        </p:nvPicPr>
        <p:blipFill>
          <a:blip r:embed="rId2">
            <a:extLst>
              <a:ext uri="{28A0092B-C50C-407E-A947-70E740481C1C}">
                <a14:useLocalDpi xmlns:a14="http://schemas.microsoft.com/office/drawing/2010/main" val="0"/>
              </a:ext>
            </a:extLst>
          </a:blip>
          <a:srcRect t="29055" r="1" b="19445"/>
          <a:stretch>
            <a:fillRect/>
          </a:stretch>
        </p:blipFill>
        <p:spPr>
          <a:xfrm>
            <a:off x="20" y="10"/>
            <a:ext cx="7856564"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64077" y="0"/>
            <a:ext cx="574192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3756B21-187D-206B-C02D-1D84D1386928}"/>
              </a:ext>
            </a:extLst>
          </p:cNvPr>
          <p:cNvSpPr txBox="1"/>
          <p:nvPr/>
        </p:nvSpPr>
        <p:spPr>
          <a:xfrm>
            <a:off x="6052736" y="1045719"/>
            <a:ext cx="4052961" cy="4766561"/>
          </a:xfrm>
          <a:prstGeom prst="rect">
            <a:avLst/>
          </a:prstGeom>
          <a:noFill/>
        </p:spPr>
        <p:txBody>
          <a:bodyPr wrap="square">
            <a:spAutoFit/>
          </a:bodyPr>
          <a:lstStyle/>
          <a:p>
            <a:pPr algn="ctr">
              <a:buNone/>
            </a:pPr>
            <a:r>
              <a:rPr lang="en-US" sz="4000" i="0" cap="all" spc="300" dirty="0">
                <a:solidFill>
                  <a:schemeClr val="bg2">
                    <a:lumMod val="25000"/>
                  </a:schemeClr>
                </a:solidFill>
                <a:effectLst/>
                <a:latin typeface="Garamond" panose="02020404030301010803" pitchFamily="18" charset="0"/>
              </a:rPr>
              <a:t>Event Design</a:t>
            </a:r>
          </a:p>
          <a:p>
            <a:pPr algn="ctr">
              <a:buNone/>
            </a:pPr>
            <a:endParaRPr lang="en-US" sz="1000" i="0" cap="all" spc="300" dirty="0">
              <a:solidFill>
                <a:schemeClr val="bg2">
                  <a:lumMod val="25000"/>
                </a:schemeClr>
              </a:solidFill>
              <a:effectLst/>
              <a:latin typeface="Garamond" panose="02020404030301010803" pitchFamily="18" charset="0"/>
            </a:endParaRPr>
          </a:p>
          <a:p>
            <a:pPr marL="169863" indent="-169863"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Bespoke spatial design</a:t>
            </a:r>
          </a:p>
          <a:p>
            <a:pPr marL="169863" indent="-169863"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Set &amp; scenic design</a:t>
            </a:r>
          </a:p>
          <a:p>
            <a:pPr marL="169863" indent="-169863"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Immersive guest journey mapping</a:t>
            </a:r>
          </a:p>
          <a:p>
            <a:pPr marL="169863" indent="-169863"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Custom furnishings &amp; décor fabrication</a:t>
            </a:r>
          </a:p>
          <a:p>
            <a:pPr marL="169863" indent="-169863"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Architectural installations &amp; brand pavilions</a:t>
            </a:r>
          </a:p>
          <a:p>
            <a:pPr marL="169863" indent="-169863"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Landscape &amp; outdoor event styling</a:t>
            </a:r>
          </a:p>
          <a:p>
            <a:pPr marL="169863" indent="-169863"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Private client event design</a:t>
            </a:r>
          </a:p>
          <a:p>
            <a:pPr marL="169863" indent="-169863"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Cultural &amp; institutional event collaborations</a:t>
            </a:r>
          </a:p>
          <a:p>
            <a:pPr marL="169863" indent="-169863"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Concept-to-completion production oversight</a:t>
            </a:r>
            <a:endParaRPr lang="en-US" sz="1200" b="0" i="0" dirty="0">
              <a:solidFill>
                <a:schemeClr val="bg2">
                  <a:lumMod val="25000"/>
                </a:schemeClr>
              </a:solidFill>
              <a:effectLst/>
              <a:latin typeface="Garamond" panose="02020404030301010803" pitchFamily="18" charset="0"/>
            </a:endParaRPr>
          </a:p>
        </p:txBody>
      </p:sp>
    </p:spTree>
    <p:extLst>
      <p:ext uri="{BB962C8B-B14F-4D97-AF65-F5344CB8AC3E}">
        <p14:creationId xmlns:p14="http://schemas.microsoft.com/office/powerpoint/2010/main" val="1639346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E951FA-8E29-378D-F0BB-F103E84D3505}"/>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wedding altar with flowers and candles&#10;&#10;AI-generated content may be incorrect.">
            <a:extLst>
              <a:ext uri="{FF2B5EF4-FFF2-40B4-BE49-F238E27FC236}">
                <a16:creationId xmlns:a16="http://schemas.microsoft.com/office/drawing/2014/main" id="{B58B9D63-0561-3138-42BC-729AF349ACBB}"/>
              </a:ext>
            </a:extLst>
          </p:cNvPr>
          <p:cNvPicPr>
            <a:picLocks noChangeAspect="1"/>
          </p:cNvPicPr>
          <p:nvPr/>
        </p:nvPicPr>
        <p:blipFill>
          <a:blip r:embed="rId2"/>
          <a:srcRect t="8255" b="20168"/>
          <a:stretch>
            <a:fillRect/>
          </a:stretch>
        </p:blipFill>
        <p:spPr>
          <a:xfrm>
            <a:off x="20" y="10"/>
            <a:ext cx="7856564" cy="6857990"/>
          </a:xfrm>
          <a:prstGeom prst="rect">
            <a:avLst/>
          </a:prstGeom>
        </p:spPr>
      </p:pic>
      <p:sp>
        <p:nvSpPr>
          <p:cNvPr id="34" name="Rectangle 3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64077" y="0"/>
            <a:ext cx="574192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16CF22A5-39AB-4F33-DD8A-E2738E322026}"/>
              </a:ext>
            </a:extLst>
          </p:cNvPr>
          <p:cNvSpPr txBox="1"/>
          <p:nvPr/>
        </p:nvSpPr>
        <p:spPr>
          <a:xfrm>
            <a:off x="6684540" y="1784383"/>
            <a:ext cx="3218982" cy="3289234"/>
          </a:xfrm>
          <a:prstGeom prst="rect">
            <a:avLst/>
          </a:prstGeom>
          <a:noFill/>
        </p:spPr>
        <p:txBody>
          <a:bodyPr wrap="square">
            <a:spAutoFit/>
          </a:bodyPr>
          <a:lstStyle/>
          <a:p>
            <a:pPr algn="ctr" defTabSz="457200"/>
            <a:r>
              <a:rPr lang="en-US" sz="4000" spc="300" dirty="0">
                <a:solidFill>
                  <a:schemeClr val="bg2">
                    <a:lumMod val="25000"/>
                  </a:schemeClr>
                </a:solidFill>
                <a:latin typeface="Garamond" panose="02020404030301010803" pitchFamily="18" charset="0"/>
              </a:rPr>
              <a:t>FLORAL</a:t>
            </a:r>
          </a:p>
          <a:p>
            <a:pPr algn="ctr" defTabSz="457200"/>
            <a:r>
              <a:rPr lang="en-US" sz="4000" spc="300" dirty="0">
                <a:solidFill>
                  <a:schemeClr val="bg2">
                    <a:lumMod val="25000"/>
                  </a:schemeClr>
                </a:solidFill>
                <a:latin typeface="Garamond" panose="02020404030301010803" pitchFamily="18" charset="0"/>
              </a:rPr>
              <a:t> DESIGN </a:t>
            </a:r>
          </a:p>
          <a:p>
            <a:pPr marL="171450" indent="-171450" defTabSz="457200">
              <a:buFont typeface="Wingdings" panose="05000000000000000000" pitchFamily="2" charset="2"/>
              <a:buChar char="§"/>
            </a:pPr>
            <a:endParaRPr lang="en-US" sz="1000" dirty="0">
              <a:solidFill>
                <a:schemeClr val="bg2">
                  <a:lumMod val="25000"/>
                </a:schemeClr>
              </a:solidFill>
              <a:latin typeface="Garamond" panose="02020404030301010803" pitchFamily="18" charset="0"/>
            </a:endParaRPr>
          </a:p>
          <a:p>
            <a:pPr indent="179388" defTabSz="457200">
              <a:lnSpc>
                <a:spcPct val="150000"/>
              </a:lnSpc>
              <a:buFont typeface="Wingdings" panose="05000000000000000000" pitchFamily="2" charset="2"/>
              <a:buChar char="§"/>
            </a:pPr>
            <a:r>
              <a:rPr lang="en-US" sz="1600" dirty="0">
                <a:solidFill>
                  <a:schemeClr val="bg2">
                    <a:lumMod val="25000"/>
                  </a:schemeClr>
                </a:solidFill>
                <a:latin typeface="Garamond" panose="02020404030301010803" pitchFamily="18" charset="0"/>
              </a:rPr>
              <a:t>Bespoke floral arrangements</a:t>
            </a:r>
          </a:p>
          <a:p>
            <a:pPr indent="179388" defTabSz="457200">
              <a:lnSpc>
                <a:spcPct val="150000"/>
              </a:lnSpc>
              <a:buFont typeface="Wingdings" panose="05000000000000000000" pitchFamily="2" charset="2"/>
              <a:buChar char="§"/>
            </a:pPr>
            <a:r>
              <a:rPr lang="en-US" sz="1600" dirty="0">
                <a:solidFill>
                  <a:schemeClr val="bg2">
                    <a:lumMod val="25000"/>
                  </a:schemeClr>
                </a:solidFill>
                <a:latin typeface="Garamond" panose="02020404030301010803" pitchFamily="18" charset="0"/>
              </a:rPr>
              <a:t>Event floral design</a:t>
            </a:r>
          </a:p>
          <a:p>
            <a:pPr indent="179388" defTabSz="457200">
              <a:lnSpc>
                <a:spcPct val="150000"/>
              </a:lnSpc>
              <a:buFont typeface="Wingdings" panose="05000000000000000000" pitchFamily="2" charset="2"/>
              <a:buChar char="§"/>
            </a:pPr>
            <a:r>
              <a:rPr lang="en-US" sz="1600" dirty="0">
                <a:solidFill>
                  <a:schemeClr val="bg2">
                    <a:lumMod val="25000"/>
                  </a:schemeClr>
                </a:solidFill>
                <a:latin typeface="Garamond" panose="02020404030301010803" pitchFamily="18" charset="0"/>
              </a:rPr>
              <a:t>Brand &amp; retail floral installations</a:t>
            </a:r>
          </a:p>
          <a:p>
            <a:pPr indent="179388" defTabSz="457200">
              <a:lnSpc>
                <a:spcPct val="150000"/>
              </a:lnSpc>
              <a:buFont typeface="Wingdings" panose="05000000000000000000" pitchFamily="2" charset="2"/>
              <a:buChar char="§"/>
            </a:pPr>
            <a:r>
              <a:rPr lang="en-US" sz="1600" dirty="0">
                <a:solidFill>
                  <a:schemeClr val="bg2">
                    <a:lumMod val="25000"/>
                  </a:schemeClr>
                </a:solidFill>
                <a:latin typeface="Garamond" panose="02020404030301010803" pitchFamily="18" charset="0"/>
              </a:rPr>
              <a:t>Botanical styling for interiors</a:t>
            </a:r>
          </a:p>
          <a:p>
            <a:pPr indent="179388" defTabSz="457200">
              <a:lnSpc>
                <a:spcPct val="150000"/>
              </a:lnSpc>
              <a:buFont typeface="Wingdings" panose="05000000000000000000" pitchFamily="2" charset="2"/>
              <a:buChar char="§"/>
            </a:pPr>
            <a:r>
              <a:rPr lang="en-US" sz="1600" dirty="0">
                <a:solidFill>
                  <a:schemeClr val="bg2">
                    <a:lumMod val="25000"/>
                  </a:schemeClr>
                </a:solidFill>
                <a:latin typeface="Garamond" panose="02020404030301010803" pitchFamily="18" charset="0"/>
              </a:rPr>
              <a:t>Floral art installations</a:t>
            </a:r>
          </a:p>
        </p:txBody>
      </p:sp>
    </p:spTree>
    <p:extLst>
      <p:ext uri="{BB962C8B-B14F-4D97-AF65-F5344CB8AC3E}">
        <p14:creationId xmlns:p14="http://schemas.microsoft.com/office/powerpoint/2010/main" val="1718476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148494-1989-653E-BBFD-49AF58539D0B}"/>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kitchen with a marble island and a wood floor">
            <a:extLst>
              <a:ext uri="{FF2B5EF4-FFF2-40B4-BE49-F238E27FC236}">
                <a16:creationId xmlns:a16="http://schemas.microsoft.com/office/drawing/2014/main" id="{F8599397-C195-5CB8-3322-2CFDE678E730}"/>
              </a:ext>
            </a:extLst>
          </p:cNvPr>
          <p:cNvPicPr>
            <a:picLocks noChangeAspect="1"/>
          </p:cNvPicPr>
          <p:nvPr/>
        </p:nvPicPr>
        <p:blipFill>
          <a:blip r:embed="rId2">
            <a:extLst>
              <a:ext uri="{28A0092B-C50C-407E-A947-70E740481C1C}">
                <a14:useLocalDpi xmlns:a14="http://schemas.microsoft.com/office/drawing/2010/main" val="0"/>
              </a:ext>
            </a:extLst>
          </a:blip>
          <a:srcRect t="6226" r="-2" b="6482"/>
          <a:stretch>
            <a:fillRect/>
          </a:stretch>
        </p:blipFill>
        <p:spPr>
          <a:xfrm>
            <a:off x="20" y="10"/>
            <a:ext cx="7856564"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64077" y="0"/>
            <a:ext cx="574192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F35D312-0102-1304-9370-5831E684AF4F}"/>
              </a:ext>
            </a:extLst>
          </p:cNvPr>
          <p:cNvSpPr txBox="1"/>
          <p:nvPr/>
        </p:nvSpPr>
        <p:spPr>
          <a:xfrm>
            <a:off x="5243381" y="307055"/>
            <a:ext cx="4662619" cy="6243889"/>
          </a:xfrm>
          <a:prstGeom prst="rect">
            <a:avLst/>
          </a:prstGeom>
          <a:noFill/>
        </p:spPr>
        <p:txBody>
          <a:bodyPr wrap="square">
            <a:spAutoFit/>
          </a:bodyPr>
          <a:lstStyle/>
          <a:p>
            <a:pPr algn="ctr">
              <a:buNone/>
            </a:pPr>
            <a:r>
              <a:rPr lang="en-US" sz="4000" i="0" cap="all" spc="300" dirty="0">
                <a:solidFill>
                  <a:schemeClr val="bg2">
                    <a:lumMod val="25000"/>
                  </a:schemeClr>
                </a:solidFill>
                <a:effectLst/>
                <a:latin typeface="Garamond" panose="02020404030301010803" pitchFamily="18" charset="0"/>
              </a:rPr>
              <a:t>Remodeling</a:t>
            </a:r>
          </a:p>
          <a:p>
            <a:pPr algn="ctr">
              <a:buNone/>
            </a:pPr>
            <a:r>
              <a:rPr lang="en-US" sz="4000" i="0" cap="all" spc="300" dirty="0">
                <a:solidFill>
                  <a:schemeClr val="bg2">
                    <a:lumMod val="25000"/>
                  </a:schemeClr>
                </a:solidFill>
                <a:effectLst/>
                <a:latin typeface="Garamond" panose="02020404030301010803" pitchFamily="18" charset="0"/>
              </a:rPr>
              <a:t> &amp; Renovation</a:t>
            </a:r>
          </a:p>
          <a:p>
            <a:pPr algn="ctr">
              <a:buNone/>
            </a:pPr>
            <a:endParaRPr lang="en-US" sz="1000" i="0" cap="all" dirty="0">
              <a:solidFill>
                <a:schemeClr val="bg2">
                  <a:lumMod val="25000"/>
                </a:schemeClr>
              </a:solidFill>
              <a:effectLst/>
              <a:latin typeface="Garamond" panose="02020404030301010803" pitchFamily="18" charset="0"/>
            </a:endParaRPr>
          </a:p>
          <a:p>
            <a:pPr marL="169863" indent="-169863" algn="l">
              <a:lnSpc>
                <a:spcPct val="150000"/>
              </a:lnSpc>
            </a:pPr>
            <a:r>
              <a:rPr lang="en-US" sz="1200" b="1" i="0" dirty="0">
                <a:solidFill>
                  <a:schemeClr val="bg2">
                    <a:lumMod val="25000"/>
                  </a:schemeClr>
                </a:solidFill>
                <a:effectLst/>
                <a:latin typeface="Garamond" panose="02020404030301010803" pitchFamily="18" charset="0"/>
              </a:rPr>
              <a:t>	</a:t>
            </a:r>
            <a:r>
              <a:rPr lang="en-US" sz="1600" i="0" dirty="0">
                <a:solidFill>
                  <a:schemeClr val="bg2">
                    <a:lumMod val="25000"/>
                  </a:schemeClr>
                </a:solidFill>
                <a:effectLst/>
                <a:latin typeface="Garamond" panose="02020404030301010803" pitchFamily="18" charset="0"/>
              </a:rPr>
              <a:t>REMODELING SERVICES</a:t>
            </a:r>
            <a:endParaRPr lang="en-US" sz="1600" dirty="0">
              <a:solidFill>
                <a:schemeClr val="bg2">
                  <a:lumMod val="25000"/>
                </a:schemeClr>
              </a:solidFill>
              <a:latin typeface="Garamond" panose="02020404030301010803" pitchFamily="18" charset="0"/>
            </a:endParaRPr>
          </a:p>
          <a:p>
            <a:pPr marL="285750" indent="-285750"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Architectural detailing repairs</a:t>
            </a:r>
          </a:p>
          <a:p>
            <a:pPr marL="285750" indent="-285750"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Stone, marble, tile, &amp; wood restoration</a:t>
            </a:r>
          </a:p>
          <a:p>
            <a:pPr marL="285750" indent="-285750"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Luxury fixture &amp; hardware replacement</a:t>
            </a:r>
          </a:p>
          <a:p>
            <a:pPr marL="285750" indent="-285750"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Surface refinishing</a:t>
            </a:r>
          </a:p>
          <a:p>
            <a:pPr marL="285750" indent="-285750" algn="l">
              <a:lnSpc>
                <a:spcPct val="150000"/>
              </a:lnSpc>
              <a:buFont typeface="Wingdings" panose="05000000000000000000" pitchFamily="2" charset="2"/>
              <a:buChar char="§"/>
            </a:pPr>
            <a:endParaRPr lang="en-US" sz="1000" i="0" dirty="0">
              <a:solidFill>
                <a:schemeClr val="bg2">
                  <a:lumMod val="25000"/>
                </a:schemeClr>
              </a:solidFill>
              <a:effectLst/>
              <a:latin typeface="Garamond" panose="02020404030301010803" pitchFamily="18" charset="0"/>
            </a:endParaRPr>
          </a:p>
          <a:p>
            <a:pPr marL="169863" indent="-169863" algn="l">
              <a:lnSpc>
                <a:spcPct val="150000"/>
              </a:lnSpc>
            </a:pPr>
            <a:r>
              <a:rPr lang="en-US" sz="1600" i="0" dirty="0">
                <a:solidFill>
                  <a:schemeClr val="bg2">
                    <a:lumMod val="25000"/>
                  </a:schemeClr>
                </a:solidFill>
                <a:effectLst/>
                <a:latin typeface="Garamond" panose="02020404030301010803" pitchFamily="18" charset="0"/>
              </a:rPr>
              <a:t>	RENOVATION SERVICES</a:t>
            </a:r>
          </a:p>
          <a:p>
            <a:pPr marL="169863" indent="-169863"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Full-space reconfiguration</a:t>
            </a:r>
          </a:p>
          <a:p>
            <a:pPr marL="169863" indent="-169863"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Kitchen &amp; bath luxury renovations</a:t>
            </a:r>
          </a:p>
          <a:p>
            <a:pPr marL="169863" indent="-169863"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Flooring &amp; lighting upgrades</a:t>
            </a:r>
          </a:p>
          <a:p>
            <a:pPr marL="169863" indent="-169863" algn="l">
              <a:lnSpc>
                <a:spcPct val="150000"/>
              </a:lnSpc>
              <a:buFont typeface="Wingdings" panose="05000000000000000000" pitchFamily="2" charset="2"/>
              <a:buChar char="§"/>
            </a:pPr>
            <a:r>
              <a:rPr lang="en-US" sz="1600" dirty="0">
                <a:solidFill>
                  <a:schemeClr val="bg2">
                    <a:lumMod val="25000"/>
                  </a:schemeClr>
                </a:solidFill>
                <a:latin typeface="Garamond" panose="02020404030301010803" pitchFamily="18" charset="0"/>
              </a:rPr>
              <a:t>S</a:t>
            </a:r>
            <a:r>
              <a:rPr lang="en-US" sz="1600" i="0" dirty="0">
                <a:solidFill>
                  <a:schemeClr val="bg2">
                    <a:lumMod val="25000"/>
                  </a:schemeClr>
                </a:solidFill>
                <a:effectLst/>
                <a:latin typeface="Garamond" panose="02020404030301010803" pitchFamily="18" charset="0"/>
              </a:rPr>
              <a:t>mart home integration</a:t>
            </a:r>
          </a:p>
          <a:p>
            <a:pPr marL="169863" indent="-169863"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Design-build coordination</a:t>
            </a:r>
          </a:p>
          <a:p>
            <a:pPr marL="169863" indent="-169863" algn="l">
              <a:lnSpc>
                <a:spcPct val="150000"/>
              </a:lnSpc>
              <a:buFont typeface="Wingdings" panose="05000000000000000000" pitchFamily="2" charset="2"/>
              <a:buChar char="§"/>
            </a:pPr>
            <a:r>
              <a:rPr lang="en-US" sz="1600" i="0" dirty="0">
                <a:solidFill>
                  <a:schemeClr val="bg2">
                    <a:lumMod val="25000"/>
                  </a:schemeClr>
                </a:solidFill>
                <a:effectLst/>
                <a:latin typeface="Garamond" panose="02020404030301010803" pitchFamily="18" charset="0"/>
              </a:rPr>
              <a:t>End-to-end delivery including reconstruction</a:t>
            </a:r>
          </a:p>
        </p:txBody>
      </p:sp>
    </p:spTree>
    <p:extLst>
      <p:ext uri="{BB962C8B-B14F-4D97-AF65-F5344CB8AC3E}">
        <p14:creationId xmlns:p14="http://schemas.microsoft.com/office/powerpoint/2010/main" val="3193390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B25B35-E94D-659E-9DCE-631E28FDAF09}"/>
            </a:ext>
          </a:extLst>
        </p:cNvPr>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erson and person standing in front of a house&#10;&#10;AI-generated content may be incorrect.">
            <a:extLst>
              <a:ext uri="{FF2B5EF4-FFF2-40B4-BE49-F238E27FC236}">
                <a16:creationId xmlns:a16="http://schemas.microsoft.com/office/drawing/2014/main" id="{7493A1E0-37DE-AE64-A92B-7AD25FEE1869}"/>
              </a:ext>
            </a:extLst>
          </p:cNvPr>
          <p:cNvPicPr>
            <a:picLocks noChangeAspect="1"/>
          </p:cNvPicPr>
          <p:nvPr/>
        </p:nvPicPr>
        <p:blipFill>
          <a:blip r:embed="rId2">
            <a:extLst>
              <a:ext uri="{28A0092B-C50C-407E-A947-70E740481C1C}">
                <a14:useLocalDpi xmlns:a14="http://schemas.microsoft.com/office/drawing/2010/main" val="0"/>
              </a:ext>
            </a:extLst>
          </a:blip>
          <a:srcRect r="-2" b="12708"/>
          <a:stretch>
            <a:fillRect/>
          </a:stretch>
        </p:blipFill>
        <p:spPr>
          <a:xfrm>
            <a:off x="-2475" y="10"/>
            <a:ext cx="9049388" cy="6857990"/>
          </a:xfrm>
          <a:prstGeom prst="rect">
            <a:avLst/>
          </a:prstGeom>
        </p:spPr>
      </p:pic>
      <p:sp>
        <p:nvSpPr>
          <p:cNvPr id="43" name="Rectangle 4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64077" y="0"/>
            <a:ext cx="574192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F662E637-862F-27C6-F4EF-2E5243CBE762}"/>
              </a:ext>
            </a:extLst>
          </p:cNvPr>
          <p:cNvSpPr>
            <a:spLocks noGrp="1"/>
          </p:cNvSpPr>
          <p:nvPr>
            <p:ph sz="half" idx="2"/>
          </p:nvPr>
        </p:nvSpPr>
        <p:spPr>
          <a:xfrm>
            <a:off x="6040671" y="1237593"/>
            <a:ext cx="3865329" cy="4382814"/>
          </a:xfrm>
        </p:spPr>
        <p:txBody>
          <a:bodyPr vert="horz" lIns="91440" tIns="45720" rIns="91440" bIns="45720" rtlCol="0">
            <a:normAutofit/>
          </a:bodyPr>
          <a:lstStyle/>
          <a:p>
            <a:pPr marL="0" indent="0" algn="ctr">
              <a:buNone/>
            </a:pPr>
            <a:r>
              <a:rPr lang="en-US" sz="4000" spc="300" dirty="0">
                <a:solidFill>
                  <a:schemeClr val="bg2">
                    <a:lumMod val="25000"/>
                  </a:schemeClr>
                </a:solidFill>
                <a:latin typeface="Garamond" panose="02020404030301010803" pitchFamily="18" charset="0"/>
              </a:rPr>
              <a:t>CLIENTELE</a:t>
            </a:r>
          </a:p>
          <a:p>
            <a:pPr marL="57150"/>
            <a:endParaRPr lang="en-US" sz="1000" dirty="0">
              <a:solidFill>
                <a:schemeClr val="bg2">
                  <a:lumMod val="25000"/>
                </a:schemeClr>
              </a:solidFill>
              <a:latin typeface="Garamond" panose="02020404030301010803" pitchFamily="18" charset="0"/>
            </a:endParaRPr>
          </a:p>
          <a:p>
            <a:pPr>
              <a:buFont typeface="Wingdings" panose="05000000000000000000" pitchFamily="2" charset="2"/>
              <a:buChar char="§"/>
            </a:pPr>
            <a:r>
              <a:rPr lang="en-US" sz="1600" dirty="0">
                <a:solidFill>
                  <a:schemeClr val="bg2">
                    <a:lumMod val="25000"/>
                  </a:schemeClr>
                </a:solidFill>
                <a:latin typeface="Garamond" panose="02020404030301010803" pitchFamily="18" charset="0"/>
              </a:rPr>
              <a:t>Corporates &amp; entrepreneurs</a:t>
            </a:r>
          </a:p>
          <a:p>
            <a:pPr>
              <a:buFont typeface="Wingdings" panose="05000000000000000000" pitchFamily="2" charset="2"/>
              <a:buChar char="§"/>
            </a:pPr>
            <a:r>
              <a:rPr lang="en-US" sz="1600" dirty="0">
                <a:solidFill>
                  <a:schemeClr val="bg2">
                    <a:lumMod val="25000"/>
                  </a:schemeClr>
                </a:solidFill>
                <a:latin typeface="Garamond" panose="02020404030301010803" pitchFamily="18" charset="0"/>
              </a:rPr>
              <a:t>Signature &amp; luxury real estate developers</a:t>
            </a:r>
          </a:p>
          <a:p>
            <a:pPr>
              <a:buFont typeface="Wingdings" panose="05000000000000000000" pitchFamily="2" charset="2"/>
              <a:buChar char="§"/>
            </a:pPr>
            <a:r>
              <a:rPr lang="en-US" sz="1600" dirty="0">
                <a:solidFill>
                  <a:schemeClr val="bg2">
                    <a:lumMod val="25000"/>
                  </a:schemeClr>
                </a:solidFill>
                <a:latin typeface="Garamond" panose="02020404030301010803" pitchFamily="18" charset="0"/>
              </a:rPr>
              <a:t>Hospitality, resorts, &amp; boutique spaces</a:t>
            </a:r>
          </a:p>
          <a:p>
            <a:pPr>
              <a:buFont typeface="Wingdings" panose="05000000000000000000" pitchFamily="2" charset="2"/>
              <a:buChar char="§"/>
            </a:pPr>
            <a:r>
              <a:rPr lang="en-US" sz="1600" dirty="0">
                <a:solidFill>
                  <a:schemeClr val="bg2">
                    <a:lumMod val="25000"/>
                  </a:schemeClr>
                </a:solidFill>
                <a:latin typeface="Garamond" panose="02020404030301010803" pitchFamily="18" charset="0"/>
              </a:rPr>
              <a:t>Retail &amp; flagship stores</a:t>
            </a:r>
          </a:p>
          <a:p>
            <a:pPr>
              <a:buFont typeface="Wingdings" panose="05000000000000000000" pitchFamily="2" charset="2"/>
              <a:buChar char="§"/>
            </a:pPr>
            <a:r>
              <a:rPr lang="en-US" sz="1600" dirty="0">
                <a:solidFill>
                  <a:schemeClr val="bg2">
                    <a:lumMod val="25000"/>
                  </a:schemeClr>
                </a:solidFill>
                <a:latin typeface="Garamond" panose="02020404030301010803" pitchFamily="18" charset="0"/>
              </a:rPr>
              <a:t>Private residences &amp; concept homes</a:t>
            </a:r>
          </a:p>
          <a:p>
            <a:pPr>
              <a:buFont typeface="Wingdings" panose="05000000000000000000" pitchFamily="2" charset="2"/>
              <a:buChar char="§"/>
            </a:pPr>
            <a:r>
              <a:rPr lang="en-US" sz="1600" dirty="0">
                <a:solidFill>
                  <a:schemeClr val="bg2">
                    <a:lumMod val="25000"/>
                  </a:schemeClr>
                </a:solidFill>
                <a:latin typeface="Garamond" panose="02020404030301010803" pitchFamily="18" charset="0"/>
              </a:rPr>
              <a:t>Entertainment &amp; creative patrons</a:t>
            </a:r>
          </a:p>
          <a:p>
            <a:pPr>
              <a:buFont typeface="Wingdings" panose="05000000000000000000" pitchFamily="2" charset="2"/>
              <a:buChar char="§"/>
            </a:pPr>
            <a:r>
              <a:rPr lang="en-US" sz="1600" dirty="0">
                <a:solidFill>
                  <a:schemeClr val="bg2">
                    <a:lumMod val="25000"/>
                  </a:schemeClr>
                </a:solidFill>
                <a:latin typeface="Garamond" panose="02020404030301010803" pitchFamily="18" charset="0"/>
              </a:rPr>
              <a:t>Cultural &amp; heritage spaces</a:t>
            </a:r>
          </a:p>
          <a:p>
            <a:pPr>
              <a:buFont typeface="Wingdings" panose="05000000000000000000" pitchFamily="2" charset="2"/>
              <a:buChar char="§"/>
            </a:pPr>
            <a:r>
              <a:rPr lang="en-US" sz="1600" dirty="0">
                <a:solidFill>
                  <a:schemeClr val="bg2">
                    <a:lumMod val="25000"/>
                  </a:schemeClr>
                </a:solidFill>
                <a:latin typeface="Garamond" panose="02020404030301010803" pitchFamily="18" charset="0"/>
              </a:rPr>
              <a:t>Civic &amp; landmark spaces</a:t>
            </a:r>
          </a:p>
          <a:p>
            <a:pPr>
              <a:buFont typeface="Wingdings" panose="05000000000000000000" pitchFamily="2" charset="2"/>
              <a:buChar char="§"/>
            </a:pPr>
            <a:r>
              <a:rPr lang="en-US" sz="1600" dirty="0">
                <a:solidFill>
                  <a:schemeClr val="bg2">
                    <a:lumMod val="25000"/>
                  </a:schemeClr>
                </a:solidFill>
                <a:latin typeface="Garamond" panose="02020404030301010803" pitchFamily="18" charset="0"/>
              </a:rPr>
              <a:t>Institutional spaces</a:t>
            </a:r>
          </a:p>
          <a:p>
            <a:pPr>
              <a:buFont typeface="Wingdings" panose="05000000000000000000" pitchFamily="2" charset="2"/>
              <a:buChar char="§"/>
            </a:pPr>
            <a:r>
              <a:rPr lang="en-US" sz="1600" dirty="0">
                <a:solidFill>
                  <a:schemeClr val="bg2">
                    <a:lumMod val="25000"/>
                  </a:schemeClr>
                </a:solidFill>
                <a:latin typeface="Garamond" panose="02020404030301010803" pitchFamily="18" charset="0"/>
              </a:rPr>
              <a:t>Curated events</a:t>
            </a:r>
            <a:endParaRPr lang="en-US" sz="1600" dirty="0">
              <a:solidFill>
                <a:schemeClr val="bg2">
                  <a:lumMod val="25000"/>
                </a:schemeClr>
              </a:solidFill>
            </a:endParaRPr>
          </a:p>
        </p:txBody>
      </p:sp>
    </p:spTree>
    <p:extLst>
      <p:ext uri="{BB962C8B-B14F-4D97-AF65-F5344CB8AC3E}">
        <p14:creationId xmlns:p14="http://schemas.microsoft.com/office/powerpoint/2010/main" val="3612294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0E6"/>
        </a:solidFill>
        <a:effectLst/>
      </p:bgPr>
    </p:bg>
    <p:spTree>
      <p:nvGrpSpPr>
        <p:cNvPr id="1" name="">
          <a:extLst>
            <a:ext uri="{FF2B5EF4-FFF2-40B4-BE49-F238E27FC236}">
              <a16:creationId xmlns:a16="http://schemas.microsoft.com/office/drawing/2014/main" id="{E5C6D0FF-3C6B-EC74-16B5-EF835897777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9AFB634-2805-20F0-DA1B-0508B2B06DB7}"/>
              </a:ext>
            </a:extLst>
          </p:cNvPr>
          <p:cNvSpPr txBox="1"/>
          <p:nvPr/>
        </p:nvSpPr>
        <p:spPr>
          <a:xfrm>
            <a:off x="2334126" y="1481026"/>
            <a:ext cx="4957010" cy="2523768"/>
          </a:xfrm>
          <a:prstGeom prst="rect">
            <a:avLst/>
          </a:prstGeom>
          <a:noFill/>
        </p:spPr>
        <p:txBody>
          <a:bodyPr wrap="square">
            <a:spAutoFit/>
          </a:bodyPr>
          <a:lstStyle/>
          <a:p>
            <a:pPr algn="ctr"/>
            <a:r>
              <a:rPr lang="en-US" sz="4000" spc="300" dirty="0">
                <a:solidFill>
                  <a:schemeClr val="bg2">
                    <a:lumMod val="25000"/>
                  </a:schemeClr>
                </a:solidFill>
                <a:latin typeface="Garamond" panose="02020404030301010803" pitchFamily="18" charset="0"/>
              </a:rPr>
              <a:t>CONTACT</a:t>
            </a:r>
          </a:p>
          <a:p>
            <a:pPr algn="ctr"/>
            <a:endParaRPr lang="en-US" sz="1000" spc="300" dirty="0">
              <a:solidFill>
                <a:schemeClr val="bg2">
                  <a:lumMod val="25000"/>
                </a:schemeClr>
              </a:solidFill>
              <a:latin typeface="Garamond" panose="02020404030301010803" pitchFamily="18" charset="0"/>
            </a:endParaRPr>
          </a:p>
          <a:p>
            <a:r>
              <a:rPr lang="en-US" dirty="0">
                <a:latin typeface="Garamond" panose="02020404030301010803" pitchFamily="18" charset="0"/>
              </a:rPr>
              <a:t>Name:</a:t>
            </a:r>
          </a:p>
          <a:p>
            <a:r>
              <a:rPr lang="en-US" dirty="0">
                <a:latin typeface="Garamond" panose="02020404030301010803" pitchFamily="18" charset="0"/>
              </a:rPr>
              <a:t>Email:</a:t>
            </a:r>
          </a:p>
          <a:p>
            <a:r>
              <a:rPr lang="en-US" dirty="0">
                <a:latin typeface="Garamond" panose="02020404030301010803" pitchFamily="18" charset="0"/>
              </a:rPr>
              <a:t>Phone:</a:t>
            </a:r>
          </a:p>
          <a:p>
            <a:r>
              <a:rPr lang="en-US" dirty="0">
                <a:latin typeface="Garamond" panose="02020404030301010803" pitchFamily="18" charset="0"/>
              </a:rPr>
              <a:t>Query:</a:t>
            </a:r>
          </a:p>
          <a:p>
            <a:r>
              <a:rPr lang="en-US" dirty="0">
                <a:latin typeface="Garamond" panose="02020404030301010803" pitchFamily="18" charset="0"/>
              </a:rPr>
              <a:t>(Terra Nova)WhatsApp</a:t>
            </a:r>
          </a:p>
          <a:p>
            <a:r>
              <a:rPr lang="en-US" dirty="0">
                <a:latin typeface="Garamond" panose="02020404030301010803" pitchFamily="18" charset="0"/>
              </a:rPr>
              <a:t>(Terra Nova)Email: </a:t>
            </a:r>
          </a:p>
        </p:txBody>
      </p:sp>
    </p:spTree>
    <p:extLst>
      <p:ext uri="{BB962C8B-B14F-4D97-AF65-F5344CB8AC3E}">
        <p14:creationId xmlns:p14="http://schemas.microsoft.com/office/powerpoint/2010/main" val="2877065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991CDC-32EA-85BD-DA6E-42C2C507FADD}"/>
              </a:ext>
            </a:extLst>
          </p:cNvPr>
          <p:cNvPicPr>
            <a:picLocks noChangeAspect="1"/>
          </p:cNvPicPr>
          <p:nvPr/>
        </p:nvPicPr>
        <p:blipFill>
          <a:blip r:embed="rId2"/>
          <a:stretch>
            <a:fillRect/>
          </a:stretch>
        </p:blipFill>
        <p:spPr>
          <a:xfrm>
            <a:off x="-3263888" y="3498142"/>
            <a:ext cx="4953429" cy="3429297"/>
          </a:xfrm>
          <a:prstGeom prst="rect">
            <a:avLst/>
          </a:prstGeom>
        </p:spPr>
      </p:pic>
      <p:pic>
        <p:nvPicPr>
          <p:cNvPr id="3" name="Picture 2">
            <a:extLst>
              <a:ext uri="{FF2B5EF4-FFF2-40B4-BE49-F238E27FC236}">
                <a16:creationId xmlns:a16="http://schemas.microsoft.com/office/drawing/2014/main" id="{855588F4-A083-3E54-CF6B-9E33F74A7505}"/>
              </a:ext>
            </a:extLst>
          </p:cNvPr>
          <p:cNvPicPr>
            <a:picLocks noChangeAspect="1"/>
          </p:cNvPicPr>
          <p:nvPr/>
        </p:nvPicPr>
        <p:blipFill>
          <a:blip r:embed="rId3"/>
          <a:stretch>
            <a:fillRect/>
          </a:stretch>
        </p:blipFill>
        <p:spPr>
          <a:xfrm>
            <a:off x="1912226" y="3632641"/>
            <a:ext cx="4953429" cy="3429297"/>
          </a:xfrm>
          <a:prstGeom prst="rect">
            <a:avLst/>
          </a:prstGeom>
        </p:spPr>
      </p:pic>
      <p:pic>
        <p:nvPicPr>
          <p:cNvPr id="4" name="Picture 3">
            <a:extLst>
              <a:ext uri="{FF2B5EF4-FFF2-40B4-BE49-F238E27FC236}">
                <a16:creationId xmlns:a16="http://schemas.microsoft.com/office/drawing/2014/main" id="{8567814A-B03B-377A-310D-80ADB9987BFD}"/>
              </a:ext>
            </a:extLst>
          </p:cNvPr>
          <p:cNvPicPr>
            <a:picLocks noChangeAspect="1"/>
          </p:cNvPicPr>
          <p:nvPr/>
        </p:nvPicPr>
        <p:blipFill>
          <a:blip r:embed="rId4"/>
          <a:stretch>
            <a:fillRect/>
          </a:stretch>
        </p:blipFill>
        <p:spPr>
          <a:xfrm>
            <a:off x="7194755" y="3632640"/>
            <a:ext cx="4953429" cy="3429297"/>
          </a:xfrm>
          <a:prstGeom prst="rect">
            <a:avLst/>
          </a:prstGeom>
        </p:spPr>
      </p:pic>
      <p:pic>
        <p:nvPicPr>
          <p:cNvPr id="7" name="Picture 6">
            <a:extLst>
              <a:ext uri="{FF2B5EF4-FFF2-40B4-BE49-F238E27FC236}">
                <a16:creationId xmlns:a16="http://schemas.microsoft.com/office/drawing/2014/main" id="{6D1E83D1-BAA7-1F84-EA44-87BDED9D0827}"/>
              </a:ext>
            </a:extLst>
          </p:cNvPr>
          <p:cNvPicPr>
            <a:picLocks noChangeAspect="1"/>
          </p:cNvPicPr>
          <p:nvPr/>
        </p:nvPicPr>
        <p:blipFill>
          <a:blip r:embed="rId5"/>
          <a:stretch>
            <a:fillRect/>
          </a:stretch>
        </p:blipFill>
        <p:spPr>
          <a:xfrm>
            <a:off x="1909177" y="0"/>
            <a:ext cx="4956478" cy="3432345"/>
          </a:xfrm>
          <a:prstGeom prst="rect">
            <a:avLst/>
          </a:prstGeom>
        </p:spPr>
      </p:pic>
      <p:pic>
        <p:nvPicPr>
          <p:cNvPr id="6" name="Picture 5">
            <a:extLst>
              <a:ext uri="{FF2B5EF4-FFF2-40B4-BE49-F238E27FC236}">
                <a16:creationId xmlns:a16="http://schemas.microsoft.com/office/drawing/2014/main" id="{13B96453-71C1-B96D-EEA5-FD57D5413260}"/>
              </a:ext>
            </a:extLst>
          </p:cNvPr>
          <p:cNvPicPr>
            <a:picLocks noChangeAspect="1"/>
          </p:cNvPicPr>
          <p:nvPr/>
        </p:nvPicPr>
        <p:blipFill>
          <a:blip r:embed="rId6"/>
          <a:stretch>
            <a:fillRect/>
          </a:stretch>
        </p:blipFill>
        <p:spPr>
          <a:xfrm>
            <a:off x="7194756" y="-297"/>
            <a:ext cx="4953429" cy="3429297"/>
          </a:xfrm>
          <a:prstGeom prst="rect">
            <a:avLst/>
          </a:prstGeom>
        </p:spPr>
      </p:pic>
      <p:pic>
        <p:nvPicPr>
          <p:cNvPr id="9" name="Picture 8">
            <a:extLst>
              <a:ext uri="{FF2B5EF4-FFF2-40B4-BE49-F238E27FC236}">
                <a16:creationId xmlns:a16="http://schemas.microsoft.com/office/drawing/2014/main" id="{2A60AE0E-A609-ADC3-EC49-BFEF6BE567E7}"/>
              </a:ext>
            </a:extLst>
          </p:cNvPr>
          <p:cNvPicPr>
            <a:picLocks noChangeAspect="1"/>
          </p:cNvPicPr>
          <p:nvPr/>
        </p:nvPicPr>
        <p:blipFill>
          <a:blip r:embed="rId7"/>
          <a:stretch>
            <a:fillRect/>
          </a:stretch>
        </p:blipFill>
        <p:spPr>
          <a:xfrm>
            <a:off x="-3263888" y="-66390"/>
            <a:ext cx="4956478" cy="3426249"/>
          </a:xfrm>
          <a:prstGeom prst="rect">
            <a:avLst/>
          </a:prstGeom>
        </p:spPr>
      </p:pic>
    </p:spTree>
    <p:extLst>
      <p:ext uri="{BB962C8B-B14F-4D97-AF65-F5344CB8AC3E}">
        <p14:creationId xmlns:p14="http://schemas.microsoft.com/office/powerpoint/2010/main" val="2248268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AFC4A-5A1D-B77D-6A2C-CAB41605524F}"/>
              </a:ext>
            </a:extLst>
          </p:cNvPr>
          <p:cNvPicPr>
            <a:picLocks noChangeAspect="1"/>
          </p:cNvPicPr>
          <p:nvPr/>
        </p:nvPicPr>
        <p:blipFill>
          <a:blip r:embed="rId2"/>
          <a:stretch>
            <a:fillRect/>
          </a:stretch>
        </p:blipFill>
        <p:spPr>
          <a:xfrm>
            <a:off x="-3173395" y="3811461"/>
            <a:ext cx="4953429" cy="3429297"/>
          </a:xfrm>
          <a:prstGeom prst="rect">
            <a:avLst/>
          </a:prstGeom>
        </p:spPr>
      </p:pic>
      <p:pic>
        <p:nvPicPr>
          <p:cNvPr id="3" name="Picture 2">
            <a:extLst>
              <a:ext uri="{FF2B5EF4-FFF2-40B4-BE49-F238E27FC236}">
                <a16:creationId xmlns:a16="http://schemas.microsoft.com/office/drawing/2014/main" id="{4762749D-CC29-8004-FEB3-0A70E27BA380}"/>
              </a:ext>
            </a:extLst>
          </p:cNvPr>
          <p:cNvPicPr>
            <a:picLocks noChangeAspect="1"/>
          </p:cNvPicPr>
          <p:nvPr/>
        </p:nvPicPr>
        <p:blipFill>
          <a:blip r:embed="rId3"/>
          <a:stretch>
            <a:fillRect/>
          </a:stretch>
        </p:blipFill>
        <p:spPr>
          <a:xfrm>
            <a:off x="1780034" y="-3346"/>
            <a:ext cx="4956478" cy="3432345"/>
          </a:xfrm>
          <a:prstGeom prst="rect">
            <a:avLst/>
          </a:prstGeom>
        </p:spPr>
      </p:pic>
      <p:pic>
        <p:nvPicPr>
          <p:cNvPr id="5" name="Picture 4">
            <a:extLst>
              <a:ext uri="{FF2B5EF4-FFF2-40B4-BE49-F238E27FC236}">
                <a16:creationId xmlns:a16="http://schemas.microsoft.com/office/drawing/2014/main" id="{47018723-79DE-8142-E965-F2D5EA8DAD1C}"/>
              </a:ext>
            </a:extLst>
          </p:cNvPr>
          <p:cNvPicPr>
            <a:picLocks noChangeAspect="1"/>
          </p:cNvPicPr>
          <p:nvPr/>
        </p:nvPicPr>
        <p:blipFill>
          <a:blip r:embed="rId4"/>
          <a:stretch>
            <a:fillRect/>
          </a:stretch>
        </p:blipFill>
        <p:spPr>
          <a:xfrm>
            <a:off x="-3176444" y="-3347"/>
            <a:ext cx="4956478" cy="3432345"/>
          </a:xfrm>
          <a:prstGeom prst="rect">
            <a:avLst/>
          </a:prstGeom>
        </p:spPr>
      </p:pic>
      <p:pic>
        <p:nvPicPr>
          <p:cNvPr id="6" name="Picture 5">
            <a:extLst>
              <a:ext uri="{FF2B5EF4-FFF2-40B4-BE49-F238E27FC236}">
                <a16:creationId xmlns:a16="http://schemas.microsoft.com/office/drawing/2014/main" id="{93B4E15A-B8DD-3C97-EFA0-73008675C760}"/>
              </a:ext>
            </a:extLst>
          </p:cNvPr>
          <p:cNvPicPr>
            <a:picLocks noChangeAspect="1"/>
          </p:cNvPicPr>
          <p:nvPr/>
        </p:nvPicPr>
        <p:blipFill>
          <a:blip r:embed="rId5"/>
          <a:stretch>
            <a:fillRect/>
          </a:stretch>
        </p:blipFill>
        <p:spPr>
          <a:xfrm>
            <a:off x="7095583" y="-3347"/>
            <a:ext cx="4953429" cy="3429297"/>
          </a:xfrm>
          <a:prstGeom prst="rect">
            <a:avLst/>
          </a:prstGeom>
        </p:spPr>
      </p:pic>
    </p:spTree>
    <p:extLst>
      <p:ext uri="{BB962C8B-B14F-4D97-AF65-F5344CB8AC3E}">
        <p14:creationId xmlns:p14="http://schemas.microsoft.com/office/powerpoint/2010/main" val="2556048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0E6"/>
        </a:solidFill>
        <a:effectLst/>
      </p:bgPr>
    </p:bg>
    <p:spTree>
      <p:nvGrpSpPr>
        <p:cNvPr id="1" name="">
          <a:extLst>
            <a:ext uri="{FF2B5EF4-FFF2-40B4-BE49-F238E27FC236}">
              <a16:creationId xmlns:a16="http://schemas.microsoft.com/office/drawing/2014/main" id="{6F4089E8-B1B6-4634-54FD-E0F8B8F178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CFB004-20A1-2D50-2768-67ABBBA8A13F}"/>
              </a:ext>
            </a:extLst>
          </p:cNvPr>
          <p:cNvSpPr>
            <a:spLocks noGrp="1"/>
          </p:cNvSpPr>
          <p:nvPr>
            <p:ph type="title"/>
          </p:nvPr>
        </p:nvSpPr>
        <p:spPr>
          <a:xfrm>
            <a:off x="2588506" y="716816"/>
            <a:ext cx="4124643" cy="991470"/>
          </a:xfrm>
          <a:ln>
            <a:solidFill>
              <a:schemeClr val="bg2">
                <a:lumMod val="25000"/>
              </a:schemeClr>
            </a:solidFill>
          </a:ln>
        </p:spPr>
        <p:txBody>
          <a:bodyPr lIns="0" rIns="0">
            <a:normAutofit fontScale="90000"/>
          </a:bodyPr>
          <a:lstStyle/>
          <a:p>
            <a:pPr algn="ctr"/>
            <a:br>
              <a:rPr lang="en-US" b="0" dirty="0">
                <a:solidFill>
                  <a:srgbClr val="8D5848"/>
                </a:solidFill>
                <a:effectLst/>
                <a:latin typeface="Garamond" panose="02020404030301010803" pitchFamily="18" charset="0"/>
              </a:rPr>
            </a:br>
            <a:br>
              <a:rPr lang="en-US" b="0" dirty="0">
                <a:solidFill>
                  <a:srgbClr val="8D5848"/>
                </a:solidFill>
                <a:effectLst/>
                <a:latin typeface="Garamond" panose="02020404030301010803" pitchFamily="18" charset="0"/>
              </a:rPr>
            </a:br>
            <a:r>
              <a:rPr lang="en-US" kern="2600" spc="600" dirty="0">
                <a:solidFill>
                  <a:srgbClr val="8D5848"/>
                </a:solidFill>
                <a:latin typeface="Garamond" panose="02020404030301010803" pitchFamily="18" charset="0"/>
              </a:rPr>
              <a:t>TERRA NOVA</a:t>
            </a:r>
            <a:br>
              <a:rPr lang="en-US" b="0" dirty="0">
                <a:solidFill>
                  <a:srgbClr val="8D5848"/>
                </a:solidFill>
                <a:effectLst/>
                <a:latin typeface="Garamond" panose="02020404030301010803" pitchFamily="18" charset="0"/>
              </a:rPr>
            </a:br>
            <a:r>
              <a:rPr lang="en-US" sz="1800" dirty="0">
                <a:solidFill>
                  <a:srgbClr val="8D5848"/>
                </a:solidFill>
                <a:latin typeface="Garamond" panose="02020404030301010803" pitchFamily="18" charset="0"/>
              </a:rPr>
              <a:t>LUXURY INTERIOR &amp; EXTERIOR DESIGN</a:t>
            </a:r>
            <a:br>
              <a:rPr lang="en-US" b="0" dirty="0">
                <a:solidFill>
                  <a:srgbClr val="8D5848"/>
                </a:solidFill>
                <a:effectLst/>
                <a:latin typeface="Garamond" panose="02020404030301010803" pitchFamily="18" charset="0"/>
              </a:rPr>
            </a:br>
            <a:br>
              <a:rPr lang="en-US" dirty="0">
                <a:effectLst/>
              </a:rPr>
            </a:br>
            <a:endParaRPr lang="en-US" dirty="0"/>
          </a:p>
        </p:txBody>
      </p:sp>
      <p:pic>
        <p:nvPicPr>
          <p:cNvPr id="5" name="Content Placeholder 4">
            <a:extLst>
              <a:ext uri="{FF2B5EF4-FFF2-40B4-BE49-F238E27FC236}">
                <a16:creationId xmlns:a16="http://schemas.microsoft.com/office/drawing/2014/main" id="{C1D9476A-7FBE-CDAE-95EB-B37562EDC7F6}"/>
              </a:ext>
            </a:extLst>
          </p:cNvPr>
          <p:cNvPicPr>
            <a:picLocks noGrp="1" noChangeAspect="1"/>
          </p:cNvPicPr>
          <p:nvPr>
            <p:ph sz="half" idx="1"/>
          </p:nvPr>
        </p:nvPicPr>
        <p:blipFill>
          <a:blip r:embed="rId2"/>
          <a:stretch>
            <a:fillRect/>
          </a:stretch>
        </p:blipFill>
        <p:spPr>
          <a:xfrm>
            <a:off x="693903" y="2124924"/>
            <a:ext cx="3641613" cy="4154396"/>
          </a:xfrm>
          <a:prstGeom prst="rect">
            <a:avLst/>
          </a:prstGeom>
        </p:spPr>
      </p:pic>
      <p:sp>
        <p:nvSpPr>
          <p:cNvPr id="4" name="Content Placeholder 3">
            <a:extLst>
              <a:ext uri="{FF2B5EF4-FFF2-40B4-BE49-F238E27FC236}">
                <a16:creationId xmlns:a16="http://schemas.microsoft.com/office/drawing/2014/main" id="{8B453874-0CDD-3068-E967-7375FD7DAFAA}"/>
              </a:ext>
            </a:extLst>
          </p:cNvPr>
          <p:cNvSpPr>
            <a:spLocks noGrp="1"/>
          </p:cNvSpPr>
          <p:nvPr>
            <p:ph sz="half" idx="2"/>
          </p:nvPr>
        </p:nvSpPr>
        <p:spPr>
          <a:xfrm>
            <a:off x="4650828" y="2061118"/>
            <a:ext cx="4764978" cy="4218202"/>
          </a:xfrm>
        </p:spPr>
        <p:txBody>
          <a:bodyPr>
            <a:noAutofit/>
          </a:bodyPr>
          <a:lstStyle/>
          <a:p>
            <a:pPr marL="0" indent="0">
              <a:lnSpc>
                <a:spcPct val="100000"/>
              </a:lnSpc>
              <a:spcBef>
                <a:spcPts val="0"/>
              </a:spcBef>
              <a:buNone/>
              <a:defRPr/>
            </a:pPr>
            <a:r>
              <a:rPr lang="en-US" sz="1600" i="1" dirty="0">
                <a:solidFill>
                  <a:schemeClr val="bg2">
                    <a:lumMod val="25000"/>
                  </a:schemeClr>
                </a:solidFill>
                <a:latin typeface="Garamond" panose="02020404030301010803" pitchFamily="18" charset="0"/>
              </a:rPr>
              <a:t>Welcome to Terra Nova — Where Vision Meets Luxury</a:t>
            </a:r>
          </a:p>
          <a:p>
            <a:pPr marL="0" indent="0">
              <a:buNone/>
            </a:pPr>
            <a:r>
              <a:rPr lang="en-US" sz="1600" dirty="0">
                <a:solidFill>
                  <a:schemeClr val="bg2">
                    <a:lumMod val="25000"/>
                  </a:schemeClr>
                </a:solidFill>
                <a:latin typeface="Garamond" panose="02020404030301010803" pitchFamily="18" charset="0"/>
              </a:rPr>
              <a:t>At Terra Nova, we create luxury living through elegant interior and exterior design, blending local craftsmanship with global innovation to craft spaces of universal, timeless distinction and sophistication. We craft structures that are more than spaces — we compose refined experiences written in texture, stone, light, and silhouette that embody enduring style.</a:t>
            </a:r>
          </a:p>
          <a:p>
            <a:pPr marL="0" indent="0">
              <a:buNone/>
            </a:pPr>
            <a:r>
              <a:rPr lang="en-US" sz="1600" dirty="0">
                <a:solidFill>
                  <a:schemeClr val="bg2">
                    <a:lumMod val="25000"/>
                  </a:schemeClr>
                </a:solidFill>
                <a:latin typeface="Garamond" panose="02020404030301010803" pitchFamily="18" charset="0"/>
              </a:rPr>
              <a:t>Whether your style is minimal, classic, modern, or bold, our harmonious blend of local and global aesthetics, artistry, and eco-conscious architecture merges with client focus to shape your vision into meaningful, functional, sustainable spaces that tell your story with beauty and purpose.</a:t>
            </a:r>
          </a:p>
          <a:p>
            <a:pPr marL="0" indent="0">
              <a:buNone/>
            </a:pPr>
            <a:r>
              <a:rPr lang="en-US" sz="1600" dirty="0">
                <a:solidFill>
                  <a:schemeClr val="bg2">
                    <a:lumMod val="25000"/>
                  </a:schemeClr>
                </a:solidFill>
                <a:latin typeface="Garamond" panose="02020404030301010803" pitchFamily="18" charset="0"/>
              </a:rPr>
              <a:t>Every Terra Nova project is infused with heritage and inspired by the world, integrating these influences into designs without borders.</a:t>
            </a:r>
            <a:endParaRPr lang="en-US" sz="1600" dirty="0">
              <a:solidFill>
                <a:schemeClr val="bg2">
                  <a:lumMod val="25000"/>
                </a:schemeClr>
              </a:solidFill>
            </a:endParaRPr>
          </a:p>
        </p:txBody>
      </p:sp>
      <p:sp>
        <p:nvSpPr>
          <p:cNvPr id="8" name="Title 1">
            <a:extLst>
              <a:ext uri="{FF2B5EF4-FFF2-40B4-BE49-F238E27FC236}">
                <a16:creationId xmlns:a16="http://schemas.microsoft.com/office/drawing/2014/main" id="{83DDE04C-081D-2F9F-AD45-2E1F7A2EA582}"/>
              </a:ext>
            </a:extLst>
          </p:cNvPr>
          <p:cNvSpPr txBox="1">
            <a:spLocks/>
          </p:cNvSpPr>
          <p:nvPr/>
        </p:nvSpPr>
        <p:spPr>
          <a:xfrm>
            <a:off x="1112227" y="140674"/>
            <a:ext cx="7681545" cy="576142"/>
          </a:xfrm>
          <a:prstGeom prst="rect">
            <a:avLst/>
          </a:prstGeom>
        </p:spPr>
        <p:txBody>
          <a:bodyPr vert="horz" lIns="91440" tIns="45721" rIns="91440" bIns="45721"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dirty="0">
                <a:solidFill>
                  <a:srgbClr val="8D5848"/>
                </a:solidFill>
                <a:latin typeface="Garamond" panose="02020404030301010803" pitchFamily="18" charset="0"/>
              </a:rPr>
            </a:br>
            <a:r>
              <a:rPr lang="en-US" dirty="0">
                <a:solidFill>
                  <a:srgbClr val="8D5848"/>
                </a:solidFill>
                <a:latin typeface="Garamond" panose="02020404030301010803" pitchFamily="18" charset="0"/>
              </a:rPr>
              <a:t> </a:t>
            </a:r>
            <a:br>
              <a:rPr lang="en-US" dirty="0">
                <a:solidFill>
                  <a:srgbClr val="8D5848"/>
                </a:solidFill>
                <a:latin typeface="Garamond" panose="02020404030301010803" pitchFamily="18" charset="0"/>
              </a:rPr>
            </a:br>
            <a:r>
              <a:rPr lang="en-US" sz="6400" dirty="0">
                <a:solidFill>
                  <a:srgbClr val="8D5848"/>
                </a:solidFill>
                <a:latin typeface="Garamond" panose="02020404030301010803" pitchFamily="18" charset="0"/>
              </a:rPr>
              <a:t>HOME     ABOUT     APPROACH    PROCESS    CRAFT    CLIENTELE    CONTACT </a:t>
            </a:r>
            <a:br>
              <a:rPr lang="en-US" dirty="0">
                <a:solidFill>
                  <a:srgbClr val="8D5848"/>
                </a:solidFill>
                <a:latin typeface="Garamond" panose="02020404030301010803" pitchFamily="18" charset="0"/>
              </a:rPr>
            </a:br>
            <a:br>
              <a:rPr lang="en-US" dirty="0"/>
            </a:br>
            <a:endParaRPr lang="en-US" dirty="0"/>
          </a:p>
        </p:txBody>
      </p:sp>
    </p:spTree>
    <p:extLst>
      <p:ext uri="{BB962C8B-B14F-4D97-AF65-F5344CB8AC3E}">
        <p14:creationId xmlns:p14="http://schemas.microsoft.com/office/powerpoint/2010/main" val="473378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0E6"/>
        </a:solidFill>
        <a:effectLst/>
      </p:bgPr>
    </p:bg>
    <p:spTree>
      <p:nvGrpSpPr>
        <p:cNvPr id="1" name="">
          <a:extLst>
            <a:ext uri="{FF2B5EF4-FFF2-40B4-BE49-F238E27FC236}">
              <a16:creationId xmlns:a16="http://schemas.microsoft.com/office/drawing/2014/main" id="{E339D42C-B1A7-B264-31FB-8B3FF520AB2A}"/>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4072D71-184A-B272-4F36-43A8978CD2AC}"/>
              </a:ext>
            </a:extLst>
          </p:cNvPr>
          <p:cNvSpPr txBox="1">
            <a:spLocks/>
          </p:cNvSpPr>
          <p:nvPr/>
        </p:nvSpPr>
        <p:spPr>
          <a:xfrm>
            <a:off x="128337" y="802105"/>
            <a:ext cx="9777663" cy="1775595"/>
          </a:xfrm>
          <a:prstGeom prst="rect">
            <a:avLst/>
          </a:prstGeom>
        </p:spPr>
        <p:txBody>
          <a:bodyPr vert="horz" lIns="91440" tIns="45721" rIns="91440" bIns="45721"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br>
              <a:rPr lang="en-US" dirty="0">
                <a:solidFill>
                  <a:srgbClr val="8D5848"/>
                </a:solidFill>
                <a:latin typeface="Garamond" panose="02020404030301010803" pitchFamily="18" charset="0"/>
              </a:rPr>
            </a:br>
            <a:r>
              <a:rPr lang="en-US" dirty="0">
                <a:solidFill>
                  <a:srgbClr val="8D5848"/>
                </a:solidFill>
                <a:latin typeface="Garamond" panose="02020404030301010803" pitchFamily="18" charset="0"/>
              </a:rPr>
              <a:t> </a:t>
            </a:r>
            <a:br>
              <a:rPr lang="en-US" dirty="0">
                <a:solidFill>
                  <a:srgbClr val="8D5848"/>
                </a:solidFill>
                <a:latin typeface="Garamond" panose="02020404030301010803" pitchFamily="18" charset="0"/>
              </a:rPr>
            </a:br>
            <a:r>
              <a:rPr lang="en-US" sz="6400" dirty="0">
                <a:solidFill>
                  <a:srgbClr val="8D5848"/>
                </a:solidFill>
                <a:latin typeface="Garamond" panose="02020404030301010803" pitchFamily="18" charset="0"/>
              </a:rPr>
              <a:t>HOME     ABOUT</a:t>
            </a:r>
            <a:r>
              <a:rPr lang="en-US" sz="6400" b="1" dirty="0">
                <a:solidFill>
                  <a:srgbClr val="8D5848"/>
                </a:solidFill>
                <a:latin typeface="Garamond" panose="02020404030301010803" pitchFamily="18" charset="0"/>
              </a:rPr>
              <a:t> </a:t>
            </a:r>
            <a:r>
              <a:rPr lang="en-US" sz="6400" dirty="0">
                <a:solidFill>
                  <a:srgbClr val="8D5848"/>
                </a:solidFill>
                <a:latin typeface="Garamond" panose="02020404030301010803" pitchFamily="18" charset="0"/>
              </a:rPr>
              <a:t>       APPROACH      PROCESS    CRAFT              CLIENTELE     CONTACT</a:t>
            </a:r>
          </a:p>
          <a:p>
            <a:pPr>
              <a:lnSpc>
                <a:spcPct val="170000"/>
              </a:lnSpc>
            </a:pPr>
            <a:r>
              <a:rPr lang="en-US" sz="6400" dirty="0">
                <a:solidFill>
                  <a:srgbClr val="8D5848"/>
                </a:solidFill>
                <a:latin typeface="Garamond" panose="02020404030301010803" pitchFamily="18" charset="0"/>
              </a:rPr>
              <a:t> 	FOUNDERS 		</a:t>
            </a:r>
          </a:p>
          <a:p>
            <a:pPr>
              <a:lnSpc>
                <a:spcPct val="170000"/>
              </a:lnSpc>
            </a:pPr>
            <a:r>
              <a:rPr lang="en-US" sz="6400" dirty="0">
                <a:solidFill>
                  <a:srgbClr val="8D5848"/>
                </a:solidFill>
                <a:latin typeface="Garamond" panose="02020404030301010803" pitchFamily="18" charset="0"/>
              </a:rPr>
              <a:t>	OUR STORY</a:t>
            </a:r>
          </a:p>
          <a:p>
            <a:pPr>
              <a:lnSpc>
                <a:spcPct val="170000"/>
              </a:lnSpc>
            </a:pPr>
            <a:r>
              <a:rPr lang="en-US" sz="6400" dirty="0">
                <a:solidFill>
                  <a:srgbClr val="8D5848"/>
                </a:solidFill>
                <a:latin typeface="Garamond" panose="02020404030301010803" pitchFamily="18" charset="0"/>
              </a:rPr>
              <a:t>	VISION</a:t>
            </a:r>
          </a:p>
          <a:p>
            <a:pPr algn="ctr"/>
            <a:r>
              <a:rPr lang="en-US" sz="6400" dirty="0">
                <a:solidFill>
                  <a:srgbClr val="8D5848"/>
                </a:solidFill>
                <a:latin typeface="Garamond" panose="02020404030301010803" pitchFamily="18" charset="0"/>
              </a:rPr>
              <a:t>							</a:t>
            </a:r>
          </a:p>
          <a:p>
            <a:pPr algn="ctr"/>
            <a:endParaRPr lang="en-US" sz="6400" dirty="0">
              <a:solidFill>
                <a:srgbClr val="8D5848"/>
              </a:solidFill>
              <a:latin typeface="Garamond" panose="02020404030301010803" pitchFamily="18" charset="0"/>
            </a:endParaRPr>
          </a:p>
          <a:p>
            <a:pPr algn="ctr"/>
            <a:endParaRPr lang="en-US" sz="6400" dirty="0">
              <a:solidFill>
                <a:srgbClr val="8D5848"/>
              </a:solidFill>
              <a:latin typeface="Garamond" panose="02020404030301010803" pitchFamily="18" charset="0"/>
            </a:endParaRPr>
          </a:p>
          <a:p>
            <a:pPr algn="ctr"/>
            <a:r>
              <a:rPr lang="en-US" sz="6400" dirty="0">
                <a:solidFill>
                  <a:srgbClr val="8D5848"/>
                </a:solidFill>
                <a:latin typeface="Garamond" panose="02020404030301010803" pitchFamily="18" charset="0"/>
              </a:rPr>
              <a:t> </a:t>
            </a:r>
            <a:br>
              <a:rPr lang="en-US" dirty="0">
                <a:solidFill>
                  <a:srgbClr val="8D5848"/>
                </a:solidFill>
                <a:latin typeface="Garamond" panose="02020404030301010803" pitchFamily="18" charset="0"/>
              </a:rPr>
            </a:br>
            <a:br>
              <a:rPr lang="en-US" dirty="0"/>
            </a:br>
            <a:endParaRPr lang="en-US" dirty="0"/>
          </a:p>
        </p:txBody>
      </p:sp>
      <p:sp>
        <p:nvSpPr>
          <p:cNvPr id="14" name="TextBox 13">
            <a:extLst>
              <a:ext uri="{FF2B5EF4-FFF2-40B4-BE49-F238E27FC236}">
                <a16:creationId xmlns:a16="http://schemas.microsoft.com/office/drawing/2014/main" id="{72393CFA-8936-3602-7F44-09D974A74D1C}"/>
              </a:ext>
            </a:extLst>
          </p:cNvPr>
          <p:cNvSpPr txBox="1"/>
          <p:nvPr/>
        </p:nvSpPr>
        <p:spPr>
          <a:xfrm>
            <a:off x="4557997" y="1090049"/>
            <a:ext cx="3314700" cy="2975302"/>
          </a:xfrm>
          <a:prstGeom prst="rect">
            <a:avLst/>
          </a:prstGeom>
          <a:noFill/>
        </p:spPr>
        <p:txBody>
          <a:bodyPr wrap="square" rtlCol="0">
            <a:spAutoFit/>
          </a:bodyPr>
          <a:lstStyle/>
          <a:p>
            <a:pPr marL="0" marR="0" lvl="0" indent="0" algn="l" defTabSz="457200" rtl="0" eaLnBrk="1" fontAlgn="auto" latinLnBrk="0" hangingPunct="1">
              <a:lnSpc>
                <a:spcPct val="17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5848"/>
                </a:solidFill>
                <a:effectLst/>
                <a:uLnTx/>
                <a:uFillTx/>
                <a:latin typeface="Garamond" panose="02020404030301010803" pitchFamily="18" charset="0"/>
                <a:ea typeface="+mn-ea"/>
                <a:cs typeface="+mn-cs"/>
              </a:rPr>
              <a:t>INTERIOR DESIGN</a:t>
            </a:r>
          </a:p>
          <a:p>
            <a:pPr marL="0" marR="0" lvl="0" indent="0" algn="l" defTabSz="457200" rtl="0" eaLnBrk="1" fontAlgn="auto" latinLnBrk="0" hangingPunct="1">
              <a:lnSpc>
                <a:spcPct val="17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5848"/>
                </a:solidFill>
                <a:effectLst/>
                <a:uLnTx/>
                <a:uFillTx/>
                <a:latin typeface="Garamond" panose="02020404030301010803" pitchFamily="18" charset="0"/>
                <a:ea typeface="+mn-ea"/>
                <a:cs typeface="+mn-cs"/>
              </a:rPr>
              <a:t>EXTERIOR DESIGN</a:t>
            </a:r>
          </a:p>
          <a:p>
            <a:pPr marL="0" marR="0" lvl="0" indent="0" algn="l" defTabSz="457200" rtl="0" eaLnBrk="1" fontAlgn="auto" latinLnBrk="0" hangingPunct="1">
              <a:lnSpc>
                <a:spcPct val="17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5848"/>
                </a:solidFill>
                <a:effectLst/>
                <a:uLnTx/>
                <a:uFillTx/>
                <a:latin typeface="Garamond" panose="02020404030301010803" pitchFamily="18" charset="0"/>
                <a:ea typeface="+mn-ea"/>
                <a:cs typeface="+mn-cs"/>
              </a:rPr>
              <a:t>LANDSCAPE DESIGN</a:t>
            </a:r>
          </a:p>
          <a:p>
            <a:pPr marL="0" marR="0" lvl="0" indent="0" algn="l" defTabSz="457200" rtl="0" eaLnBrk="1" fontAlgn="auto" latinLnBrk="0" hangingPunct="1">
              <a:lnSpc>
                <a:spcPct val="17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5848"/>
                </a:solidFill>
                <a:effectLst/>
                <a:uLnTx/>
                <a:uFillTx/>
                <a:latin typeface="Garamond" panose="02020404030301010803" pitchFamily="18" charset="0"/>
                <a:ea typeface="+mn-ea"/>
                <a:cs typeface="+mn-cs"/>
              </a:rPr>
              <a:t>DISPLAY DESIGN</a:t>
            </a:r>
          </a:p>
          <a:p>
            <a:pPr marL="0" marR="0" lvl="0" indent="0" algn="l" defTabSz="457200" rtl="0" eaLnBrk="1" fontAlgn="auto" latinLnBrk="0" hangingPunct="1">
              <a:lnSpc>
                <a:spcPct val="17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5848"/>
                </a:solidFill>
                <a:effectLst/>
                <a:uLnTx/>
                <a:uFillTx/>
                <a:latin typeface="Garamond" panose="02020404030301010803" pitchFamily="18" charset="0"/>
                <a:ea typeface="+mn-ea"/>
                <a:cs typeface="+mn-cs"/>
              </a:rPr>
              <a:t>EVENT DESIGN</a:t>
            </a:r>
          </a:p>
          <a:p>
            <a:pPr marL="0" marR="0" lvl="0" indent="0" algn="l" defTabSz="457200" rtl="0" eaLnBrk="1" fontAlgn="auto" latinLnBrk="0" hangingPunct="1">
              <a:lnSpc>
                <a:spcPct val="17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5848"/>
                </a:solidFill>
                <a:effectLst/>
                <a:uLnTx/>
                <a:uFillTx/>
                <a:latin typeface="Garamond" panose="02020404030301010803" pitchFamily="18" charset="0"/>
                <a:ea typeface="+mn-ea"/>
                <a:cs typeface="+mn-cs"/>
              </a:rPr>
              <a:t>FLORAL DESIGN </a:t>
            </a:r>
          </a:p>
          <a:p>
            <a:pPr marL="0" marR="0" lvl="0" indent="0" algn="l" defTabSz="457200" rtl="0" eaLnBrk="1" fontAlgn="auto" latinLnBrk="0" hangingPunct="1">
              <a:lnSpc>
                <a:spcPct val="17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5848"/>
                </a:solidFill>
                <a:effectLst/>
                <a:uLnTx/>
                <a:uFillTx/>
                <a:latin typeface="Garamond" panose="02020404030301010803" pitchFamily="18" charset="0"/>
                <a:ea typeface="+mn-ea"/>
                <a:cs typeface="+mn-cs"/>
              </a:rPr>
              <a:t>REMODELING &amp; RENOVATIONS</a:t>
            </a:r>
          </a:p>
        </p:txBody>
      </p:sp>
    </p:spTree>
    <p:extLst>
      <p:ext uri="{BB962C8B-B14F-4D97-AF65-F5344CB8AC3E}">
        <p14:creationId xmlns:p14="http://schemas.microsoft.com/office/powerpoint/2010/main" val="3447587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0E6"/>
        </a:solidFill>
        <a:effectLst/>
      </p:bgPr>
    </p:bg>
    <p:spTree>
      <p:nvGrpSpPr>
        <p:cNvPr id="1" name="">
          <a:extLst>
            <a:ext uri="{FF2B5EF4-FFF2-40B4-BE49-F238E27FC236}">
              <a16:creationId xmlns:a16="http://schemas.microsoft.com/office/drawing/2014/main" id="{4C5FBE61-5432-9D0C-39C8-988DC806095C}"/>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D19BFCA6-4C41-3DF0-AC3A-76788F4AC09E}"/>
              </a:ext>
            </a:extLst>
          </p:cNvPr>
          <p:cNvGrpSpPr/>
          <p:nvPr/>
        </p:nvGrpSpPr>
        <p:grpSpPr>
          <a:xfrm>
            <a:off x="633248" y="205119"/>
            <a:ext cx="8639503" cy="6858000"/>
            <a:chOff x="633248" y="189354"/>
            <a:chExt cx="8639503" cy="6858000"/>
          </a:xfrm>
        </p:grpSpPr>
        <p:sp>
          <p:nvSpPr>
            <p:cNvPr id="4" name="Content Placeholder 2">
              <a:extLst>
                <a:ext uri="{FF2B5EF4-FFF2-40B4-BE49-F238E27FC236}">
                  <a16:creationId xmlns:a16="http://schemas.microsoft.com/office/drawing/2014/main" id="{85EFDDDC-E835-B3CA-1DE7-4493EC716FC6}"/>
                </a:ext>
              </a:extLst>
            </p:cNvPr>
            <p:cNvSpPr txBox="1">
              <a:spLocks/>
            </p:cNvSpPr>
            <p:nvPr/>
          </p:nvSpPr>
          <p:spPr>
            <a:xfrm>
              <a:off x="633248" y="189354"/>
              <a:ext cx="8639503" cy="6858000"/>
            </a:xfrm>
            <a:prstGeom prst="rect">
              <a:avLst/>
            </a:prstGeom>
          </p:spPr>
          <p:txBody>
            <a:bodyPr vert="horz" lIns="91440" tIns="45721" rIns="91440" bIns="4572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700" b="1" dirty="0">
                <a:solidFill>
                  <a:schemeClr val="bg2">
                    <a:lumMod val="25000"/>
                  </a:schemeClr>
                </a:solidFill>
                <a:latin typeface="Garamond" panose="02020404030301010803" pitchFamily="18" charset="0"/>
              </a:endParaRPr>
            </a:p>
            <a:p>
              <a:pPr marL="0" indent="0" algn="ctr" defTabSz="914433">
                <a:lnSpc>
                  <a:spcPct val="100000"/>
                </a:lnSpc>
                <a:spcBef>
                  <a:spcPts val="0"/>
                </a:spcBef>
                <a:buNone/>
                <a:defRPr/>
              </a:pPr>
              <a:r>
                <a:rPr lang="en-US" sz="4000" cap="all" spc="300" dirty="0">
                  <a:solidFill>
                    <a:schemeClr val="bg2">
                      <a:lumMod val="25000"/>
                    </a:schemeClr>
                  </a:solidFill>
                  <a:latin typeface="Garamond" panose="02020404030301010803" pitchFamily="18" charset="0"/>
                </a:rPr>
                <a:t>Founders</a:t>
              </a:r>
              <a:endParaRPr lang="en-US" sz="4000" spc="300" dirty="0">
                <a:solidFill>
                  <a:schemeClr val="bg2">
                    <a:lumMod val="25000"/>
                  </a:schemeClr>
                </a:solidFill>
                <a:latin typeface="Garamond" panose="02020404030301010803" pitchFamily="18" charset="0"/>
              </a:endParaRPr>
            </a:p>
            <a:p>
              <a:pPr marL="0" indent="0">
                <a:buNone/>
              </a:pPr>
              <a:endParaRPr lang="en-US" sz="1600" b="1" dirty="0">
                <a:solidFill>
                  <a:schemeClr val="bg2">
                    <a:lumMod val="25000"/>
                  </a:schemeClr>
                </a:solidFill>
                <a:latin typeface="Garamond" panose="02020404030301010803" pitchFamily="18" charset="0"/>
              </a:endParaRPr>
            </a:p>
            <a:p>
              <a:pPr marL="346075" indent="0">
                <a:buNone/>
              </a:pPr>
              <a:r>
                <a:rPr lang="en-US" sz="1600" b="1" dirty="0">
                  <a:solidFill>
                    <a:schemeClr val="bg2">
                      <a:lumMod val="25000"/>
                    </a:schemeClr>
                  </a:solidFill>
                  <a:latin typeface="Garamond" panose="02020404030301010803" pitchFamily="18" charset="0"/>
                </a:rPr>
                <a:t>HASSAN RAZA</a:t>
              </a:r>
            </a:p>
            <a:p>
              <a:pPr marL="346075" indent="0">
                <a:buNone/>
              </a:pPr>
              <a:r>
                <a:rPr lang="en-US" sz="1600" i="1" dirty="0">
                  <a:solidFill>
                    <a:schemeClr val="bg2">
                      <a:lumMod val="25000"/>
                    </a:schemeClr>
                  </a:solidFill>
                  <a:latin typeface="Garamond" panose="02020404030301010803" pitchFamily="18" charset="0"/>
                </a:rPr>
                <a:t>Managing Director/Co Founder</a:t>
              </a:r>
            </a:p>
            <a:p>
              <a:pPr marL="346075" indent="0">
                <a:buNone/>
              </a:pPr>
              <a:endParaRPr lang="en-US" sz="800" dirty="0">
                <a:solidFill>
                  <a:schemeClr val="bg2">
                    <a:lumMod val="25000"/>
                  </a:schemeClr>
                </a:solidFill>
                <a:latin typeface="Garamond" panose="02020404030301010803" pitchFamily="18" charset="0"/>
              </a:endParaRPr>
            </a:p>
            <a:p>
              <a:pPr marL="568325" indent="-222250">
                <a:buFont typeface="Wingdings" panose="05000000000000000000" pitchFamily="2" charset="2"/>
                <a:buChar char="§"/>
              </a:pPr>
              <a:r>
                <a:rPr lang="en-US" sz="1600" dirty="0">
                  <a:solidFill>
                    <a:schemeClr val="bg2">
                      <a:lumMod val="25000"/>
                    </a:schemeClr>
                  </a:solidFill>
                  <a:latin typeface="Garamond" panose="02020404030301010803" pitchFamily="18" charset="0"/>
                </a:rPr>
                <a:t>MBA - Durham University Business School (UK)</a:t>
              </a:r>
            </a:p>
            <a:p>
              <a:pPr marL="568325" indent="-222250">
                <a:buFont typeface="Wingdings" panose="05000000000000000000" pitchFamily="2" charset="2"/>
                <a:buChar char="§"/>
              </a:pPr>
              <a:r>
                <a:rPr lang="en-US" sz="1600" dirty="0">
                  <a:solidFill>
                    <a:schemeClr val="bg2">
                      <a:lumMod val="25000"/>
                    </a:schemeClr>
                  </a:solidFill>
                  <a:latin typeface="Garamond" panose="02020404030301010803" pitchFamily="18" charset="0"/>
                </a:rPr>
                <a:t>CEO Meditech (USA), CEO Gerry's Group, CEO </a:t>
              </a:r>
              <a:r>
                <a:rPr lang="en-US" sz="1600" dirty="0" err="1">
                  <a:solidFill>
                    <a:schemeClr val="bg2">
                      <a:lumMod val="25000"/>
                    </a:schemeClr>
                  </a:solidFill>
                  <a:latin typeface="Garamond" panose="02020404030301010803" pitchFamily="18" charset="0"/>
                </a:rPr>
                <a:t>Daraz</a:t>
              </a:r>
              <a:r>
                <a:rPr lang="en-US" sz="1600" dirty="0">
                  <a:solidFill>
                    <a:schemeClr val="bg2">
                      <a:lumMod val="25000"/>
                    </a:schemeClr>
                  </a:solidFill>
                  <a:latin typeface="Garamond" panose="02020404030301010803" pitchFamily="18" charset="0"/>
                </a:rPr>
                <a:t> (Alibaba)</a:t>
              </a:r>
            </a:p>
            <a:p>
              <a:pPr marL="568325" indent="-222250">
                <a:buFont typeface="Wingdings" panose="05000000000000000000" pitchFamily="2" charset="2"/>
                <a:buChar char="§"/>
              </a:pPr>
              <a:r>
                <a:rPr lang="en-US" sz="1600" dirty="0">
                  <a:solidFill>
                    <a:schemeClr val="bg2">
                      <a:lumMod val="25000"/>
                    </a:schemeClr>
                  </a:solidFill>
                  <a:latin typeface="Garamond" panose="02020404030301010803" pitchFamily="18" charset="0"/>
                </a:rPr>
                <a:t>Regional Supply Chain Head - MEA &amp; CIS (GSK UK)</a:t>
              </a:r>
            </a:p>
            <a:p>
              <a:pPr marL="568325" indent="-222250">
                <a:buFont typeface="Wingdings" panose="05000000000000000000" pitchFamily="2" charset="2"/>
                <a:buChar char="§"/>
              </a:pPr>
              <a:r>
                <a:rPr lang="en-US" sz="1600" dirty="0">
                  <a:solidFill>
                    <a:schemeClr val="bg2">
                      <a:lumMod val="25000"/>
                    </a:schemeClr>
                  </a:solidFill>
                  <a:latin typeface="Garamond" panose="02020404030301010803" pitchFamily="18" charset="0"/>
                </a:rPr>
                <a:t>Supply Chain Manager (P&amp;G UK)</a:t>
              </a:r>
            </a:p>
            <a:p>
              <a:pPr marL="568325" indent="-222250"/>
              <a:endParaRPr lang="en-US" sz="1600" dirty="0">
                <a:solidFill>
                  <a:schemeClr val="bg2">
                    <a:lumMod val="25000"/>
                  </a:schemeClr>
                </a:solidFill>
                <a:latin typeface="Garamond" panose="02020404030301010803" pitchFamily="18" charset="0"/>
              </a:endParaRPr>
            </a:p>
            <a:p>
              <a:pPr marL="568325" indent="-222250">
                <a:buNone/>
                <a:defRPr/>
              </a:pPr>
              <a:r>
                <a:rPr lang="en-US" sz="1600" b="1" dirty="0">
                  <a:solidFill>
                    <a:schemeClr val="bg2">
                      <a:lumMod val="25000"/>
                    </a:schemeClr>
                  </a:solidFill>
                  <a:latin typeface="Garamond" panose="02020404030301010803" pitchFamily="18" charset="0"/>
                </a:rPr>
                <a:t>SAJIDA ALI</a:t>
              </a:r>
            </a:p>
            <a:p>
              <a:pPr marL="568325" indent="-222250">
                <a:buNone/>
                <a:defRPr/>
              </a:pPr>
              <a:r>
                <a:rPr lang="en-US" sz="1600" i="1" dirty="0">
                  <a:solidFill>
                    <a:schemeClr val="bg2">
                      <a:lumMod val="25000"/>
                    </a:schemeClr>
                  </a:solidFill>
                  <a:latin typeface="Garamond" panose="02020404030301010803" pitchFamily="18" charset="0"/>
                </a:rPr>
                <a:t>CEO/Co Founder</a:t>
              </a:r>
            </a:p>
            <a:p>
              <a:pPr marL="568325" indent="-222250">
                <a:defRPr/>
              </a:pPr>
              <a:endParaRPr lang="en-US" sz="800" dirty="0">
                <a:solidFill>
                  <a:schemeClr val="bg2">
                    <a:lumMod val="25000"/>
                  </a:schemeClr>
                </a:solidFill>
                <a:latin typeface="Garamond" panose="02020404030301010803" pitchFamily="18" charset="0"/>
              </a:endParaRPr>
            </a:p>
            <a:p>
              <a:pPr marL="568325" indent="-222250">
                <a:buFont typeface="Wingdings" panose="05000000000000000000" pitchFamily="2" charset="2"/>
                <a:buChar char="§"/>
                <a:defRPr/>
              </a:pPr>
              <a:r>
                <a:rPr lang="en-US" sz="1600" dirty="0">
                  <a:solidFill>
                    <a:schemeClr val="bg2">
                      <a:lumMod val="25000"/>
                    </a:schemeClr>
                  </a:solidFill>
                  <a:latin typeface="Garamond" panose="02020404030301010803" pitchFamily="18" charset="0"/>
                </a:rPr>
                <a:t>Interior Design, Indus Valley School Of Art and Architecture</a:t>
              </a:r>
            </a:p>
            <a:p>
              <a:pPr marL="568325" indent="-222250">
                <a:buFont typeface="Wingdings" panose="05000000000000000000" pitchFamily="2" charset="2"/>
                <a:buChar char="§"/>
                <a:defRPr/>
              </a:pPr>
              <a:r>
                <a:rPr lang="en-US" sz="1600" dirty="0">
                  <a:solidFill>
                    <a:schemeClr val="bg2">
                      <a:lumMod val="25000"/>
                    </a:schemeClr>
                  </a:solidFill>
                  <a:latin typeface="Garamond" panose="02020404030301010803" pitchFamily="18" charset="0"/>
                </a:rPr>
                <a:t>15 Years’ Design Experience</a:t>
              </a:r>
            </a:p>
            <a:p>
              <a:pPr marL="346075" indent="0">
                <a:buNone/>
                <a:defRPr/>
              </a:pPr>
              <a:endParaRPr lang="en-US" sz="1600" dirty="0">
                <a:solidFill>
                  <a:schemeClr val="bg2">
                    <a:lumMod val="25000"/>
                  </a:schemeClr>
                </a:solidFill>
                <a:latin typeface="Garamond" panose="02020404030301010803" pitchFamily="18" charset="0"/>
              </a:endParaRPr>
            </a:p>
            <a:p>
              <a:pPr marL="346075" indent="0">
                <a:buNone/>
                <a:defRPr/>
              </a:pPr>
              <a:r>
                <a:rPr lang="en-US" sz="1600" dirty="0">
                  <a:solidFill>
                    <a:schemeClr val="bg2">
                      <a:lumMod val="25000"/>
                    </a:schemeClr>
                  </a:solidFill>
                  <a:latin typeface="Garamond" panose="02020404030301010803" pitchFamily="18" charset="0"/>
                </a:rPr>
                <a:t>(</a:t>
              </a:r>
              <a:r>
                <a:rPr lang="en-US" sz="1600" b="1" dirty="0">
                  <a:solidFill>
                    <a:schemeClr val="bg2">
                      <a:lumMod val="25000"/>
                    </a:schemeClr>
                  </a:solidFill>
                  <a:latin typeface="Garamond" panose="02020404030301010803" pitchFamily="18" charset="0"/>
                </a:rPr>
                <a:t>note</a:t>
              </a:r>
              <a:r>
                <a:rPr lang="en-US" sz="1600" dirty="0">
                  <a:solidFill>
                    <a:schemeClr val="bg2">
                      <a:lumMod val="25000"/>
                    </a:schemeClr>
                  </a:solidFill>
                  <a:latin typeface="Garamond" panose="02020404030301010803" pitchFamily="18" charset="0"/>
                </a:rPr>
                <a:t>: make both pics’ background same as top one) </a:t>
              </a:r>
            </a:p>
            <a:p>
              <a:pPr marL="568325" indent="-222250">
                <a:buFont typeface="Wingdings" panose="05000000000000000000" pitchFamily="2" charset="2"/>
                <a:buChar char="§"/>
                <a:defRPr/>
              </a:pPr>
              <a:endParaRPr lang="en-US" sz="1600" dirty="0">
                <a:solidFill>
                  <a:schemeClr val="bg2">
                    <a:lumMod val="25000"/>
                  </a:schemeClr>
                </a:solidFill>
                <a:latin typeface="Garamond" panose="02020404030301010803" pitchFamily="18" charset="0"/>
              </a:endParaRPr>
            </a:p>
            <a:p>
              <a:pPr marL="568325" indent="-222250">
                <a:buFont typeface="Wingdings" panose="05000000000000000000" pitchFamily="2" charset="2"/>
                <a:buChar char="§"/>
                <a:defRPr/>
              </a:pPr>
              <a:endParaRPr lang="en-US" sz="1600" dirty="0">
                <a:solidFill>
                  <a:schemeClr val="bg2">
                    <a:lumMod val="25000"/>
                  </a:schemeClr>
                </a:solidFill>
                <a:latin typeface="Garamond" panose="02020404030301010803" pitchFamily="18" charset="0"/>
              </a:endParaRPr>
            </a:p>
            <a:p>
              <a:pPr marL="568325" indent="-222250">
                <a:buFont typeface="Wingdings" panose="05000000000000000000" pitchFamily="2" charset="2"/>
                <a:buChar char="§"/>
                <a:defRPr/>
              </a:pPr>
              <a:endParaRPr lang="en-US" sz="1600" dirty="0">
                <a:solidFill>
                  <a:schemeClr val="bg2">
                    <a:lumMod val="25000"/>
                  </a:schemeClr>
                </a:solidFill>
              </a:endParaRPr>
            </a:p>
          </p:txBody>
        </p:sp>
        <p:pic>
          <p:nvPicPr>
            <p:cNvPr id="2" name="Picture 1">
              <a:extLst>
                <a:ext uri="{FF2B5EF4-FFF2-40B4-BE49-F238E27FC236}">
                  <a16:creationId xmlns:a16="http://schemas.microsoft.com/office/drawing/2014/main" id="{9BBFAA46-0CBB-3EAF-0C06-97556A7DA86C}"/>
                </a:ext>
              </a:extLst>
            </p:cNvPr>
            <p:cNvPicPr>
              <a:picLocks noChangeAspect="1"/>
            </p:cNvPicPr>
            <p:nvPr/>
          </p:nvPicPr>
          <p:blipFill>
            <a:blip r:embed="rId2"/>
            <a:stretch>
              <a:fillRect/>
            </a:stretch>
          </p:blipFill>
          <p:spPr>
            <a:xfrm>
              <a:off x="6759333" y="4145585"/>
              <a:ext cx="1934809" cy="2374538"/>
            </a:xfrm>
            <a:prstGeom prst="rect">
              <a:avLst/>
            </a:prstGeom>
          </p:spPr>
        </p:pic>
        <p:pic>
          <p:nvPicPr>
            <p:cNvPr id="3" name="Picture 2">
              <a:extLst>
                <a:ext uri="{FF2B5EF4-FFF2-40B4-BE49-F238E27FC236}">
                  <a16:creationId xmlns:a16="http://schemas.microsoft.com/office/drawing/2014/main" id="{47CA013D-589A-79A7-5D68-4161A69760F4}"/>
                </a:ext>
              </a:extLst>
            </p:cNvPr>
            <p:cNvPicPr>
              <a:picLocks noChangeAspect="1"/>
            </p:cNvPicPr>
            <p:nvPr/>
          </p:nvPicPr>
          <p:blipFill>
            <a:blip r:embed="rId3"/>
            <a:stretch>
              <a:fillRect/>
            </a:stretch>
          </p:blipFill>
          <p:spPr>
            <a:xfrm>
              <a:off x="6759333" y="1243816"/>
              <a:ext cx="1929923" cy="2374538"/>
            </a:xfrm>
            <a:prstGeom prst="rect">
              <a:avLst/>
            </a:prstGeom>
          </p:spPr>
        </p:pic>
      </p:grpSp>
    </p:spTree>
    <p:extLst>
      <p:ext uri="{BB962C8B-B14F-4D97-AF65-F5344CB8AC3E}">
        <p14:creationId xmlns:p14="http://schemas.microsoft.com/office/powerpoint/2010/main" val="729817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0E6"/>
        </a:solidFill>
        <a:effectLst/>
      </p:bgPr>
    </p:bg>
    <p:spTree>
      <p:nvGrpSpPr>
        <p:cNvPr id="1" name="">
          <a:extLst>
            <a:ext uri="{FF2B5EF4-FFF2-40B4-BE49-F238E27FC236}">
              <a16:creationId xmlns:a16="http://schemas.microsoft.com/office/drawing/2014/main" id="{0C8AE534-6C2D-77A9-20B4-4A2C73BE9B90}"/>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EFC72C5-811E-5C35-8E2A-ED977794A791}"/>
              </a:ext>
            </a:extLst>
          </p:cNvPr>
          <p:cNvSpPr txBox="1">
            <a:spLocks/>
          </p:cNvSpPr>
          <p:nvPr/>
        </p:nvSpPr>
        <p:spPr>
          <a:xfrm>
            <a:off x="-15766" y="0"/>
            <a:ext cx="10074166" cy="6858000"/>
          </a:xfrm>
          <a:prstGeom prst="rect">
            <a:avLst/>
          </a:prstGeom>
        </p:spPr>
        <p:txBody>
          <a:bodyPr vert="horz" lIns="91440" tIns="45721" rIns="91440" bIns="45721"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70000"/>
              </a:lnSpc>
              <a:spcBef>
                <a:spcPct val="0"/>
              </a:spcBef>
              <a:spcAft>
                <a:spcPts val="0"/>
              </a:spcAft>
              <a:buClrTx/>
              <a:buSzTx/>
              <a:buFontTx/>
              <a:buNone/>
              <a:tabLst/>
              <a:defRPr/>
            </a:pPr>
            <a:r>
              <a:rPr kumimoji="0" lang="en-US" sz="16000" i="0" u="none" strike="noStrike" kern="1200" cap="none" spc="0" normalizeH="0" baseline="0" noProof="0" dirty="0">
                <a:ln>
                  <a:noFill/>
                </a:ln>
                <a:solidFill>
                  <a:srgbClr val="8D5848"/>
                </a:solidFill>
                <a:effectLst/>
                <a:uLnTx/>
                <a:uFillTx/>
                <a:latin typeface="Garamond" panose="02020404030301010803" pitchFamily="18" charset="0"/>
                <a:ea typeface="+mj-ea"/>
                <a:cs typeface="+mj-cs"/>
              </a:rPr>
              <a:t>OUR STORY</a:t>
            </a:r>
          </a:p>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sz="6400" i="0" u="none" strike="noStrike" kern="1200" cap="none" spc="0" normalizeH="0" baseline="0" noProof="0" dirty="0">
                <a:ln>
                  <a:noFill/>
                </a:ln>
                <a:solidFill>
                  <a:srgbClr val="8D5848"/>
                </a:solidFill>
                <a:effectLst/>
                <a:uLnTx/>
                <a:uFillTx/>
                <a:latin typeface="Garamond" panose="02020404030301010803" pitchFamily="18" charset="0"/>
                <a:ea typeface="+mj-ea"/>
                <a:cs typeface="+mj-cs"/>
              </a:rPr>
              <a:t>The Terra Nova Spark: How a Multinational Business Leader &amp; a Designer Built Terra Nova - a Fusion of Vision &amp; Luxury</a:t>
            </a:r>
          </a:p>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sz="6400" b="0" i="1" u="none" strike="noStrike" kern="1200" cap="none" spc="0" normalizeH="0" baseline="0" noProof="0" dirty="0">
                <a:ln>
                  <a:noFill/>
                </a:ln>
                <a:solidFill>
                  <a:srgbClr val="8D5848"/>
                </a:solidFill>
                <a:effectLst/>
                <a:uLnTx/>
                <a:uFillTx/>
                <a:latin typeface="Garamond" panose="02020404030301010803" pitchFamily="18" charset="0"/>
                <a:ea typeface="+mj-ea"/>
                <a:cs typeface="+mj-cs"/>
              </a:rPr>
              <a:t>Terra Nova's journey began at the intersection of two worlds: one shaped by Hassan's vision of global business, the other by Sajida's artistry</a:t>
            </a:r>
          </a:p>
          <a:p>
            <a:pPr marL="0" marR="0" lvl="0" indent="0" algn="l" defTabSz="914400" rtl="0" eaLnBrk="1" fontAlgn="auto" latinLnBrk="0" hangingPunct="1">
              <a:lnSpc>
                <a:spcPct val="120000"/>
              </a:lnSpc>
              <a:spcBef>
                <a:spcPct val="0"/>
              </a:spcBef>
              <a:spcAft>
                <a:spcPts val="0"/>
              </a:spcAft>
              <a:buClrTx/>
              <a:buSzTx/>
              <a:buFontTx/>
              <a:buNone/>
              <a:tabLst/>
              <a:defRPr/>
            </a:pPr>
            <a:r>
              <a:rPr lang="en-US" sz="6400" i="1" dirty="0">
                <a:solidFill>
                  <a:srgbClr val="8D5848"/>
                </a:solidFill>
                <a:latin typeface="Garamond" panose="02020404030301010803" pitchFamily="18" charset="0"/>
              </a:rPr>
              <a:t>o</a:t>
            </a:r>
            <a:r>
              <a:rPr kumimoji="0" lang="en-US" sz="6400" b="0" i="1" u="none" strike="noStrike" kern="1200" cap="none" spc="0" normalizeH="0" baseline="0" noProof="0" dirty="0">
                <a:ln>
                  <a:noFill/>
                </a:ln>
                <a:solidFill>
                  <a:srgbClr val="8D5848"/>
                </a:solidFill>
                <a:effectLst/>
                <a:uLnTx/>
                <a:uFillTx/>
                <a:latin typeface="Garamond" panose="02020404030301010803" pitchFamily="18" charset="0"/>
                <a:ea typeface="+mj-ea"/>
                <a:cs typeface="+mj-cs"/>
              </a:rPr>
              <a:t>f design.</a:t>
            </a:r>
          </a:p>
          <a:p>
            <a:pPr marL="0" marR="0" lvl="0" indent="0" algn="l" defTabSz="914400" rtl="0" eaLnBrk="1" fontAlgn="auto" latinLnBrk="0" hangingPunct="1">
              <a:lnSpc>
                <a:spcPct val="17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8D5848"/>
              </a:solidFill>
              <a:effectLst/>
              <a:uLnTx/>
              <a:uFillTx/>
              <a:latin typeface="Garamond" panose="02020404030301010803" pitchFamily="18" charset="0"/>
              <a:ea typeface="+mj-ea"/>
              <a:cs typeface="+mj-cs"/>
            </a:endParaRPr>
          </a:p>
          <a:p>
            <a:pPr lvl="0">
              <a:lnSpc>
                <a:spcPct val="120000"/>
              </a:lnSpc>
            </a:pPr>
            <a:r>
              <a:rPr kumimoji="0" lang="en-US" sz="6400" b="0" i="0" u="none" strike="noStrike" kern="1200" cap="none" spc="0" normalizeH="0" baseline="0" noProof="0" dirty="0">
                <a:ln>
                  <a:noFill/>
                </a:ln>
                <a:solidFill>
                  <a:srgbClr val="8D5848"/>
                </a:solidFill>
                <a:effectLst/>
                <a:uLnTx/>
                <a:uFillTx/>
                <a:latin typeface="Garamond" panose="02020404030301010803" pitchFamily="18" charset="0"/>
                <a:ea typeface="+mj-ea"/>
                <a:cs typeface="+mj-cs"/>
              </a:rPr>
              <a:t>My earliest memories revolve around </a:t>
            </a:r>
            <a:r>
              <a:rPr kumimoji="0" lang="en-US" sz="6400" b="0" i="1" u="none" strike="noStrike" kern="1200" cap="none" spc="0" normalizeH="0" baseline="0" noProof="0" dirty="0">
                <a:ln>
                  <a:noFill/>
                </a:ln>
                <a:solidFill>
                  <a:srgbClr val="8D5848"/>
                </a:solidFill>
                <a:effectLst/>
                <a:uLnTx/>
                <a:uFillTx/>
                <a:latin typeface="Garamond" panose="02020404030301010803" pitchFamily="18" charset="0"/>
                <a:ea typeface="+mj-ea"/>
                <a:cs typeface="+mj-cs"/>
              </a:rPr>
              <a:t>home </a:t>
            </a:r>
            <a:r>
              <a:rPr lang="en-US" sz="6400" dirty="0">
                <a:solidFill>
                  <a:srgbClr val="8D5848"/>
                </a:solidFill>
                <a:latin typeface="Garamond" panose="02020404030301010803" pitchFamily="18" charset="0"/>
              </a:rPr>
              <a:t>—</a:t>
            </a:r>
            <a:r>
              <a:rPr kumimoji="0" lang="en-US" sz="6400" b="0" i="1" u="none" strike="noStrike" kern="1200" cap="none" spc="0" normalizeH="0" baseline="0" noProof="0" dirty="0">
                <a:ln>
                  <a:noFill/>
                </a:ln>
                <a:solidFill>
                  <a:srgbClr val="8D5848"/>
                </a:solidFill>
                <a:effectLst/>
                <a:uLnTx/>
                <a:uFillTx/>
                <a:latin typeface="Garamond" panose="02020404030301010803" pitchFamily="18" charset="0"/>
                <a:ea typeface="+mj-ea"/>
                <a:cs typeface="+mj-cs"/>
              </a:rPr>
              <a:t> </a:t>
            </a:r>
            <a:r>
              <a:rPr kumimoji="0" lang="en-US" sz="6400" b="0" u="none" strike="noStrike" kern="1200" cap="none" spc="0" normalizeH="0" baseline="0" noProof="0" dirty="0">
                <a:ln>
                  <a:noFill/>
                </a:ln>
                <a:solidFill>
                  <a:srgbClr val="8D5848"/>
                </a:solidFill>
                <a:effectLst/>
                <a:uLnTx/>
                <a:uFillTx/>
                <a:latin typeface="Garamond" panose="02020404030301010803" pitchFamily="18" charset="0"/>
                <a:ea typeface="+mj-ea"/>
                <a:cs typeface="+mj-cs"/>
              </a:rPr>
              <a:t>w</a:t>
            </a:r>
            <a:r>
              <a:rPr kumimoji="0" lang="en-US" sz="6400" b="0" i="0" u="none" strike="noStrike" kern="1200" cap="none" spc="0" normalizeH="0" baseline="0" noProof="0" dirty="0">
                <a:ln>
                  <a:noFill/>
                </a:ln>
                <a:solidFill>
                  <a:srgbClr val="8D5848"/>
                </a:solidFill>
                <a:effectLst/>
                <a:uLnTx/>
                <a:uFillTx/>
                <a:latin typeface="Garamond" panose="02020404030301010803" pitchFamily="18" charset="0"/>
                <a:ea typeface="+mj-ea"/>
                <a:cs typeface="+mj-cs"/>
              </a:rPr>
              <a:t>atching my parents transform beautiful houses in Pakistan and abroad into warm, inviting spaces, and listening to them debate the merits of airy rooms, marble floors, teak woodwork, and rolling lawns. They took me along to shop for Italian furniture, Egyptian cotton, Persian rugs, and Japanese porcelain. Naturally, I started playing ‘house’ with my dolls; setting my room with curios borrowed from around the house; and choosing my beds and bathrooms. I</a:t>
            </a:r>
            <a:r>
              <a:rPr kumimoji="0" lang="en-US" sz="6400" b="0" i="0" u="none" strike="noStrike" kern="1200" cap="none" spc="0" normalizeH="0" baseline="0" noProof="0" dirty="0">
                <a:ln>
                  <a:noFill/>
                </a:ln>
                <a:solidFill>
                  <a:srgbClr val="8D5848"/>
                </a:solidFill>
                <a:effectLst/>
                <a:uLnTx/>
                <a:uFillTx/>
                <a:latin typeface="Garamond" panose="02020404030301010803" pitchFamily="18" charset="0"/>
                <a:ea typeface="+mn-ea"/>
                <a:cs typeface="+mn-cs"/>
              </a:rPr>
              <a:t> developed an eye for aesthetics, materials, and craftsmanship </a:t>
            </a:r>
            <a:r>
              <a:rPr lang="en-US" sz="6400" dirty="0">
                <a:solidFill>
                  <a:srgbClr val="8D5848"/>
                </a:solidFill>
                <a:latin typeface="Garamond" panose="02020404030301010803" pitchFamily="18" charset="0"/>
              </a:rPr>
              <a:t>— </a:t>
            </a:r>
            <a:r>
              <a:rPr kumimoji="0" lang="en-US" sz="6400" b="0" i="0" u="none" strike="noStrike" kern="1200" cap="none" spc="0" normalizeH="0" baseline="0" noProof="0" dirty="0">
                <a:ln>
                  <a:noFill/>
                </a:ln>
                <a:solidFill>
                  <a:srgbClr val="8D5848"/>
                </a:solidFill>
                <a:effectLst/>
                <a:uLnTx/>
                <a:uFillTx/>
                <a:latin typeface="Garamond" panose="02020404030301010803" pitchFamily="18" charset="0"/>
                <a:ea typeface="+mn-ea"/>
                <a:cs typeface="+mn-cs"/>
              </a:rPr>
              <a:t>and so was born a lifelong passion for creating beauty. </a:t>
            </a:r>
          </a:p>
          <a:p>
            <a:pPr lvl="0">
              <a:lnSpc>
                <a:spcPct val="120000"/>
              </a:lnSpc>
            </a:pPr>
            <a:r>
              <a:rPr kumimoji="0" lang="en-US" sz="6400" b="0" i="0" u="none" strike="noStrike" kern="1200" cap="none" spc="0" normalizeH="0" baseline="0" noProof="0" dirty="0">
                <a:ln>
                  <a:noFill/>
                </a:ln>
                <a:solidFill>
                  <a:srgbClr val="8D5848"/>
                </a:solidFill>
                <a:effectLst/>
                <a:uLnTx/>
                <a:uFillTx/>
                <a:latin typeface="Garamond" panose="02020404030301010803" pitchFamily="18" charset="0"/>
                <a:ea typeface="+mn-ea"/>
                <a:cs typeface="+mn-cs"/>
              </a:rPr>
              <a:t>My travels around the world deepened this love, inspiring a philosophy of design without borders. </a:t>
            </a:r>
            <a:r>
              <a:rPr kumimoji="0" lang="en-US" sz="6400" b="0" i="0" u="none" strike="noStrike" kern="1200" cap="none" spc="0" normalizeH="0" baseline="0" noProof="0" dirty="0">
                <a:ln>
                  <a:noFill/>
                </a:ln>
                <a:solidFill>
                  <a:srgbClr val="8D5848"/>
                </a:solidFill>
                <a:effectLst/>
                <a:uLnTx/>
                <a:uFillTx/>
                <a:latin typeface="Garamond" panose="02020404030301010803" pitchFamily="18" charset="0"/>
                <a:ea typeface="+mj-ea"/>
                <a:cs typeface="+mj-cs"/>
              </a:rPr>
              <a:t>Wherever I travelled, the first thing I noticed was the aesthetics—whether the joyous mosaic sidewalks in Lisbon, the majestic Gothic doors in Barcelona, or the captivating kopjes in Serengeti. Exploring local art and craft became a travel ritual: appreciating woodblock printing in Kyoto, carpet weaving in Qom, and glassmaking in Murano. I began filling my dream home with treasures from across the globe: porcelain ornaments from Hongkong, Turkish mouth-blown glass pendant lamps encased by hand-knotted metalwork, and birdcages from </a:t>
            </a:r>
            <a:r>
              <a:rPr kumimoji="0" lang="en-US" sz="6400" b="0" i="0" u="none" strike="noStrike" kern="1200" cap="none" spc="0" normalizeH="0" baseline="0" noProof="0" dirty="0" err="1">
                <a:ln>
                  <a:noFill/>
                </a:ln>
                <a:solidFill>
                  <a:srgbClr val="8D5848"/>
                </a:solidFill>
                <a:effectLst/>
                <a:uLnTx/>
                <a:uFillTx/>
                <a:latin typeface="Garamond" panose="02020404030301010803" pitchFamily="18" charset="0"/>
                <a:ea typeface="+mj-ea"/>
                <a:cs typeface="+mj-cs"/>
              </a:rPr>
              <a:t>Chatuchak</a:t>
            </a:r>
            <a:r>
              <a:rPr kumimoji="0" lang="en-US" sz="6400" b="0" i="0" u="none" strike="noStrike" kern="1200" cap="none" spc="0" normalizeH="0" baseline="0" noProof="0" dirty="0">
                <a:ln>
                  <a:noFill/>
                </a:ln>
                <a:solidFill>
                  <a:srgbClr val="8D5848"/>
                </a:solidFill>
                <a:effectLst/>
                <a:uLnTx/>
                <a:uFillTx/>
                <a:latin typeface="Garamond" panose="02020404030301010803" pitchFamily="18" charset="0"/>
                <a:ea typeface="+mj-ea"/>
                <a:cs typeface="+mj-cs"/>
              </a:rPr>
              <a:t>.</a:t>
            </a:r>
            <a:r>
              <a:rPr kumimoji="0" lang="en-US" sz="6400" b="0" i="0" u="none" strike="noStrike" kern="1200" cap="none" spc="0" normalizeH="0" baseline="0" noProof="0" dirty="0">
                <a:ln>
                  <a:noFill/>
                </a:ln>
                <a:solidFill>
                  <a:srgbClr val="8D5848"/>
                </a:solidFill>
                <a:effectLst/>
                <a:uLnTx/>
                <a:uFillTx/>
                <a:latin typeface="Garamond" panose="02020404030301010803" pitchFamily="18" charset="0"/>
                <a:ea typeface="+mn-ea"/>
                <a:cs typeface="+mn-cs"/>
              </a:rPr>
              <a:t> </a:t>
            </a:r>
            <a:endParaRPr kumimoji="0" lang="en-US" sz="6400" b="0" i="0" u="none" strike="noStrike" kern="1200" cap="none" spc="0" normalizeH="0" baseline="0" noProof="0" dirty="0">
              <a:ln>
                <a:noFill/>
              </a:ln>
              <a:solidFill>
                <a:srgbClr val="8D5848"/>
              </a:solidFill>
              <a:effectLst/>
              <a:uLnTx/>
              <a:uFillTx/>
              <a:latin typeface="Garamond" panose="02020404030301010803" pitchFamily="18" charset="0"/>
              <a:ea typeface="+mj-ea"/>
              <a:cs typeface="+mj-cs"/>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sz="6400" b="0" i="0" u="none" strike="noStrike" kern="1200" cap="none" spc="0" normalizeH="0" baseline="0" noProof="0" dirty="0">
                <a:ln>
                  <a:noFill/>
                </a:ln>
                <a:solidFill>
                  <a:srgbClr val="8D5848"/>
                </a:solidFill>
                <a:effectLst/>
                <a:uLnTx/>
                <a:uFillTx/>
                <a:latin typeface="Garamond" panose="02020404030301010803" pitchFamily="18" charset="0"/>
                <a:ea typeface="+mj-ea"/>
                <a:cs typeface="+mj-cs"/>
              </a:rPr>
              <a:t>I </a:t>
            </a:r>
            <a:r>
              <a:rPr kumimoji="0" lang="en-US" sz="6400" b="0" i="0" u="none" strike="noStrike" kern="1200" cap="none" spc="0" normalizeH="0" baseline="0" noProof="0" dirty="0" err="1">
                <a:ln>
                  <a:noFill/>
                </a:ln>
                <a:solidFill>
                  <a:srgbClr val="8D5848"/>
                </a:solidFill>
                <a:effectLst/>
                <a:uLnTx/>
                <a:uFillTx/>
                <a:latin typeface="Garamond" panose="02020404030301010803" pitchFamily="18" charset="0"/>
                <a:ea typeface="+mj-ea"/>
                <a:cs typeface="+mj-cs"/>
              </a:rPr>
              <a:t>formalised</a:t>
            </a:r>
            <a:r>
              <a:rPr kumimoji="0" lang="en-US" sz="6400" b="0" i="0" u="none" strike="noStrike" kern="1200" cap="none" spc="0" normalizeH="0" baseline="0" noProof="0" dirty="0">
                <a:ln>
                  <a:noFill/>
                </a:ln>
                <a:solidFill>
                  <a:srgbClr val="8D5848"/>
                </a:solidFill>
                <a:effectLst/>
                <a:uLnTx/>
                <a:uFillTx/>
                <a:latin typeface="Garamond" panose="02020404030301010803" pitchFamily="18" charset="0"/>
                <a:ea typeface="+mj-ea"/>
                <a:cs typeface="+mj-cs"/>
              </a:rPr>
              <a:t> my passion by studying interior design at the Indus Valley School of Art and Architecture, launching my own studio, and </a:t>
            </a:r>
            <a:r>
              <a:rPr kumimoji="0" lang="en-US" sz="6400" b="0" i="0" u="none" strike="noStrike" kern="1200" cap="none" spc="0" normalizeH="0" baseline="0" noProof="0" dirty="0">
                <a:ln>
                  <a:noFill/>
                </a:ln>
                <a:solidFill>
                  <a:srgbClr val="8D5848"/>
                </a:solidFill>
                <a:effectLst/>
                <a:uLnTx/>
                <a:uFillTx/>
                <a:latin typeface="Garamond" panose="02020404030301010803" pitchFamily="18" charset="0"/>
                <a:ea typeface="+mn-ea"/>
                <a:cs typeface="+mn-cs"/>
              </a:rPr>
              <a:t>delivering projects spanning interiors, landscaping, and bespoke structures. </a:t>
            </a:r>
            <a:endParaRPr kumimoji="0" lang="en-US" sz="6400" b="0" i="0" u="none" strike="noStrike" kern="1200" cap="none" spc="0" normalizeH="0" baseline="0" noProof="0" dirty="0">
              <a:ln>
                <a:noFill/>
              </a:ln>
              <a:solidFill>
                <a:srgbClr val="8D5848"/>
              </a:solidFill>
              <a:effectLst/>
              <a:uLnTx/>
              <a:uFillTx/>
              <a:latin typeface="Garamond" panose="02020404030301010803" pitchFamily="18" charset="0"/>
              <a:ea typeface="+mj-ea"/>
              <a:cs typeface="+mj-cs"/>
            </a:endParaRPr>
          </a:p>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sz="6400" b="0" i="0" u="none" strike="noStrike" kern="1200" cap="none" spc="0" normalizeH="0" baseline="0" noProof="0" dirty="0">
                <a:ln>
                  <a:noFill/>
                </a:ln>
                <a:solidFill>
                  <a:srgbClr val="8D5848"/>
                </a:solidFill>
                <a:effectLst/>
                <a:uLnTx/>
                <a:uFillTx/>
                <a:latin typeface="Garamond" panose="02020404030301010803" pitchFamily="18" charset="0"/>
                <a:ea typeface="+mj-ea"/>
                <a:cs typeface="+mj-cs"/>
              </a:rPr>
              <a:t>Hundreds of projects later when I sought to scale up, I knew I needed business expertise. That’s when Terra Nova emerged with Hassan Raza, an MBA-qualified leader with multinational experience and a shared love of nature, travel, and architectural heritage. Together, we envisioned a design studio blending global best practices with local soul, delivering spaces where innovation meets nature, and luxury meets authenticity. Hassan’s operational excellence, quality assurance, and customer focus complement my creative vision, positioning Terra Nova as a globally inspired, luxury-conscious brand built on strategy, precision, and a commitment to artistry. </a:t>
            </a:r>
          </a:p>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sz="6400" b="0" i="0" u="none" strike="noStrike" kern="1200" cap="none" spc="0" normalizeH="0" baseline="0" noProof="0" dirty="0">
                <a:ln>
                  <a:noFill/>
                </a:ln>
                <a:solidFill>
                  <a:srgbClr val="8D5848"/>
                </a:solidFill>
                <a:effectLst/>
                <a:uLnTx/>
                <a:uFillTx/>
                <a:latin typeface="Garamond" panose="02020404030301010803" pitchFamily="18" charset="0"/>
                <a:ea typeface="+mn-ea"/>
                <a:cs typeface="+mn-cs"/>
              </a:rPr>
              <a:t>Our mission is to design spaces that are not only beautiful, but also meaningful, sustainable, and timeless. </a:t>
            </a:r>
          </a:p>
          <a:p>
            <a:pPr marL="0" marR="0" lvl="0" indent="0" algn="l" defTabSz="914400" rtl="0" eaLnBrk="1" fontAlgn="auto" latinLnBrk="0" hangingPunct="1">
              <a:lnSpc>
                <a:spcPct val="120000"/>
              </a:lnSpc>
              <a:spcBef>
                <a:spcPct val="0"/>
              </a:spcBef>
              <a:spcAft>
                <a:spcPts val="0"/>
              </a:spcAft>
              <a:buClrTx/>
              <a:buSzTx/>
              <a:buFontTx/>
              <a:buNone/>
              <a:tabLst/>
              <a:defRPr/>
            </a:pPr>
            <a:endParaRPr kumimoji="0" lang="en-US" sz="6400" b="0" i="0" u="none" strike="noStrike" kern="1200" cap="none" spc="0" normalizeH="0" baseline="0" noProof="0" dirty="0">
              <a:ln>
                <a:noFill/>
              </a:ln>
              <a:solidFill>
                <a:srgbClr val="8D5848"/>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2597552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416695-BD31-FF21-D4E8-6385C33962C9}"/>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iving room with a couch and a coffee table&#10;&#10;AI-generated content may be incorrect.">
            <a:extLst>
              <a:ext uri="{FF2B5EF4-FFF2-40B4-BE49-F238E27FC236}">
                <a16:creationId xmlns:a16="http://schemas.microsoft.com/office/drawing/2014/main" id="{F8C21D5E-F21A-1F36-6029-CBCCD6455936}"/>
              </a:ext>
            </a:extLst>
          </p:cNvPr>
          <p:cNvPicPr>
            <a:picLocks noChangeAspect="1"/>
          </p:cNvPicPr>
          <p:nvPr/>
        </p:nvPicPr>
        <p:blipFill>
          <a:blip r:embed="rId2">
            <a:extLst>
              <a:ext uri="{28A0092B-C50C-407E-A947-70E740481C1C}">
                <a14:useLocalDpi xmlns:a14="http://schemas.microsoft.com/office/drawing/2010/main" val="0"/>
              </a:ext>
            </a:extLst>
          </a:blip>
          <a:srcRect t="9874" r="-2" b="2835"/>
          <a:stretch>
            <a:fillRect/>
          </a:stretch>
        </p:blipFill>
        <p:spPr>
          <a:xfrm>
            <a:off x="0" y="0"/>
            <a:ext cx="7856564" cy="6857990"/>
          </a:xfrm>
          <a:prstGeom prst="rect">
            <a:avLst/>
          </a:prstGeom>
        </p:spPr>
      </p:pic>
      <p:sp>
        <p:nvSpPr>
          <p:cNvPr id="31" name="Rectangle 3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64077" y="0"/>
            <a:ext cx="574192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3">
            <a:extLst>
              <a:ext uri="{FF2B5EF4-FFF2-40B4-BE49-F238E27FC236}">
                <a16:creationId xmlns:a16="http://schemas.microsoft.com/office/drawing/2014/main" id="{DFB789E9-3CB3-7A37-41B5-2B3D9CAF5156}"/>
              </a:ext>
            </a:extLst>
          </p:cNvPr>
          <p:cNvSpPr txBox="1">
            <a:spLocks/>
          </p:cNvSpPr>
          <p:nvPr/>
        </p:nvSpPr>
        <p:spPr>
          <a:xfrm>
            <a:off x="6258911" y="1182516"/>
            <a:ext cx="3505200" cy="449295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300" spc="300" dirty="0">
                <a:solidFill>
                  <a:schemeClr val="bg2">
                    <a:lumMod val="25000"/>
                  </a:schemeClr>
                </a:solidFill>
                <a:latin typeface="Garamond" panose="02020404030301010803" pitchFamily="18" charset="0"/>
              </a:rPr>
              <a:t>VISION</a:t>
            </a:r>
          </a:p>
          <a:p>
            <a:pPr algn="ctr">
              <a:buFont typeface="Wingdings" panose="05000000000000000000" pitchFamily="2" charset="2"/>
              <a:buChar char="§"/>
            </a:pPr>
            <a:endParaRPr lang="en-US" sz="1100" dirty="0">
              <a:solidFill>
                <a:schemeClr val="bg2">
                  <a:lumMod val="25000"/>
                </a:schemeClr>
              </a:solidFill>
              <a:latin typeface="Garamond" panose="02020404030301010803" pitchFamily="18" charset="0"/>
            </a:endParaRPr>
          </a:p>
          <a:p>
            <a:pPr marL="236538" indent="-236538">
              <a:buFont typeface="Wingdings" panose="05000000000000000000" pitchFamily="2" charset="2"/>
              <a:buChar char="§"/>
            </a:pPr>
            <a:r>
              <a:rPr lang="en-US" sz="1700" dirty="0">
                <a:solidFill>
                  <a:schemeClr val="bg2">
                    <a:lumMod val="25000"/>
                  </a:schemeClr>
                </a:solidFill>
                <a:latin typeface="Garamond" panose="02020404030301010803" pitchFamily="18" charset="0"/>
              </a:rPr>
              <a:t>FOR PAKISTAN</a:t>
            </a:r>
          </a:p>
          <a:p>
            <a:pPr marL="236538" indent="-236538">
              <a:buNone/>
            </a:pPr>
            <a:r>
              <a:rPr lang="en-US" sz="1700" dirty="0">
                <a:solidFill>
                  <a:schemeClr val="bg2">
                    <a:lumMod val="25000"/>
                  </a:schemeClr>
                </a:solidFill>
                <a:latin typeface="Garamond" panose="02020404030301010803" pitchFamily="18" charset="0"/>
              </a:rPr>
              <a:t> 	To elevate luxury design by combining international standards with Pakistan's rich craftsmanship. We'll champion sustainable materials, smart, elegant spaces, and nature-inspired designs in harmony with the land - shaped by topography, surroundings, culture, and light - promoting eco-conscious spaces without sacrificing luxury. </a:t>
            </a:r>
          </a:p>
          <a:p>
            <a:pPr marL="63500" indent="0">
              <a:buFont typeface="Wingdings" panose="05000000000000000000" pitchFamily="2" charset="2"/>
              <a:buChar char="§"/>
            </a:pPr>
            <a:endParaRPr lang="en-US" sz="400" dirty="0">
              <a:solidFill>
                <a:schemeClr val="bg2">
                  <a:lumMod val="25000"/>
                </a:schemeClr>
              </a:solidFill>
              <a:latin typeface="Garamond" panose="02020404030301010803" pitchFamily="18" charset="0"/>
            </a:endParaRPr>
          </a:p>
          <a:p>
            <a:pPr marL="236538" indent="-236538">
              <a:buFont typeface="Wingdings" panose="05000000000000000000" pitchFamily="2" charset="2"/>
              <a:buChar char="§"/>
            </a:pPr>
            <a:r>
              <a:rPr lang="en-US" sz="1700" dirty="0">
                <a:solidFill>
                  <a:schemeClr val="bg2">
                    <a:lumMod val="25000"/>
                  </a:schemeClr>
                </a:solidFill>
                <a:latin typeface="Garamond" panose="02020404030301010803" pitchFamily="18" charset="0"/>
              </a:rPr>
              <a:t>FOR THE WORLD</a:t>
            </a:r>
          </a:p>
          <a:p>
            <a:pPr marL="236538" indent="-236538">
              <a:buNone/>
            </a:pPr>
            <a:r>
              <a:rPr lang="en-US" sz="1700" dirty="0">
                <a:solidFill>
                  <a:schemeClr val="bg2">
                    <a:lumMod val="25000"/>
                  </a:schemeClr>
                </a:solidFill>
                <a:latin typeface="Garamond" panose="02020404030301010803" pitchFamily="18" charset="0"/>
              </a:rPr>
              <a:t>	To take Pakistan's untapped design potential to global audiences, making Terra Nova a bridge between global discipline and local artistry.</a:t>
            </a:r>
            <a:endParaRPr lang="en-US" sz="1500" dirty="0">
              <a:latin typeface="Garamond" panose="02020404030301010803" pitchFamily="18" charset="0"/>
            </a:endParaRPr>
          </a:p>
        </p:txBody>
      </p:sp>
    </p:spTree>
    <p:extLst>
      <p:ext uri="{BB962C8B-B14F-4D97-AF65-F5344CB8AC3E}">
        <p14:creationId xmlns:p14="http://schemas.microsoft.com/office/powerpoint/2010/main" val="2505009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B39011-A622-D296-6A76-81C017951AA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3561F67-4B5C-2571-19CA-C2DB867E5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0352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living room with a large sofa and chandelier&#10;&#10;AI-generated content may be incorrect.">
            <a:extLst>
              <a:ext uri="{FF2B5EF4-FFF2-40B4-BE49-F238E27FC236}">
                <a16:creationId xmlns:a16="http://schemas.microsoft.com/office/drawing/2014/main" id="{1D90AB1B-22C4-D603-1EF3-72CC444CF97F}"/>
              </a:ext>
            </a:extLst>
          </p:cNvPr>
          <p:cNvPicPr>
            <a:picLocks noChangeAspect="1"/>
          </p:cNvPicPr>
          <p:nvPr/>
        </p:nvPicPr>
        <p:blipFill>
          <a:blip r:embed="rId2"/>
          <a:srcRect t="26221" r="-1" b="15512"/>
          <a:stretch>
            <a:fillRect/>
          </a:stretch>
        </p:blipFill>
        <p:spPr>
          <a:xfrm>
            <a:off x="0" y="10"/>
            <a:ext cx="7856564" cy="6857990"/>
          </a:xfrm>
          <a:prstGeom prst="rect">
            <a:avLst/>
          </a:prstGeom>
        </p:spPr>
      </p:pic>
      <p:sp>
        <p:nvSpPr>
          <p:cNvPr id="11" name="Rectangle 10">
            <a:extLst>
              <a:ext uri="{FF2B5EF4-FFF2-40B4-BE49-F238E27FC236}">
                <a16:creationId xmlns:a16="http://schemas.microsoft.com/office/drawing/2014/main" id="{0A363563-BE14-8447-D5CD-3E9871E8D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64077" y="0"/>
            <a:ext cx="5741920"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1B660208-DA76-1E88-3C5A-6BBC11D75E16}"/>
              </a:ext>
            </a:extLst>
          </p:cNvPr>
          <p:cNvSpPr txBox="1"/>
          <p:nvPr/>
        </p:nvSpPr>
        <p:spPr>
          <a:xfrm>
            <a:off x="5940521" y="1496323"/>
            <a:ext cx="3832085" cy="3865354"/>
          </a:xfrm>
          <a:prstGeom prst="rect">
            <a:avLst/>
          </a:prstGeom>
          <a:noFill/>
        </p:spPr>
        <p:txBody>
          <a:bodyPr wrap="square">
            <a:spAutoFit/>
          </a:bodyPr>
          <a:lstStyle/>
          <a:p>
            <a:pPr algn="ctr">
              <a:buNone/>
            </a:pPr>
            <a:r>
              <a:rPr lang="en-US" sz="4000" i="0" cap="all" spc="300" dirty="0">
                <a:solidFill>
                  <a:srgbClr val="4E4B47"/>
                </a:solidFill>
                <a:effectLst/>
                <a:latin typeface="Garamond" panose="02020404030301010803" pitchFamily="18" charset="0"/>
              </a:rPr>
              <a:t>Approach</a:t>
            </a:r>
          </a:p>
          <a:p>
            <a:pPr marL="231775" indent="-231775" algn="ctr">
              <a:buFont typeface="Wingdings" panose="05000000000000000000" pitchFamily="2" charset="2"/>
              <a:buChar char="§"/>
            </a:pPr>
            <a:endParaRPr lang="en-US" sz="1000" i="0" spc="300" dirty="0">
              <a:solidFill>
                <a:srgbClr val="4E4B47"/>
              </a:solidFill>
              <a:effectLst/>
              <a:latin typeface="Garamond" panose="02020404030301010803" pitchFamily="18" charset="0"/>
            </a:endParaRPr>
          </a:p>
          <a:p>
            <a:pPr marL="236538" indent="-236538" algn="l">
              <a:lnSpc>
                <a:spcPct val="150000"/>
              </a:lnSpc>
              <a:buFont typeface="Wingdings" panose="05000000000000000000" pitchFamily="2" charset="2"/>
              <a:buChar char="§"/>
            </a:pPr>
            <a:r>
              <a:rPr lang="en-US" sz="1600" i="0" dirty="0">
                <a:solidFill>
                  <a:srgbClr val="4E4B47"/>
                </a:solidFill>
                <a:effectLst/>
                <a:latin typeface="Garamond" panose="02020404030301010803" pitchFamily="18" charset="0"/>
              </a:rPr>
              <a:t>Luxury with purpose</a:t>
            </a:r>
          </a:p>
          <a:p>
            <a:pPr marL="236538" indent="-236538" algn="l">
              <a:lnSpc>
                <a:spcPct val="150000"/>
              </a:lnSpc>
              <a:buFont typeface="Wingdings" panose="05000000000000000000" pitchFamily="2" charset="2"/>
              <a:buChar char="§"/>
            </a:pPr>
            <a:r>
              <a:rPr lang="en-US" sz="1600" i="0" dirty="0">
                <a:solidFill>
                  <a:srgbClr val="4E4B47"/>
                </a:solidFill>
                <a:effectLst/>
                <a:latin typeface="Garamond" panose="02020404030301010803" pitchFamily="18" charset="0"/>
              </a:rPr>
              <a:t>Client-centric collaboration</a:t>
            </a:r>
          </a:p>
          <a:p>
            <a:pPr marL="236538" indent="-236538" algn="l">
              <a:lnSpc>
                <a:spcPct val="150000"/>
              </a:lnSpc>
              <a:buFont typeface="Wingdings" panose="05000000000000000000" pitchFamily="2" charset="2"/>
              <a:buChar char="§"/>
            </a:pPr>
            <a:r>
              <a:rPr lang="en-US" sz="1600" i="0" dirty="0">
                <a:solidFill>
                  <a:srgbClr val="4E4B47"/>
                </a:solidFill>
                <a:effectLst/>
                <a:latin typeface="Garamond" panose="02020404030301010803" pitchFamily="18" charset="0"/>
              </a:rPr>
              <a:t>Sustainable, eco-friendly &amp; nature-inspired</a:t>
            </a:r>
          </a:p>
          <a:p>
            <a:pPr marL="236538" indent="-236538">
              <a:lnSpc>
                <a:spcPct val="150000"/>
              </a:lnSpc>
              <a:buFont typeface="Wingdings" panose="05000000000000000000" pitchFamily="2" charset="2"/>
              <a:buChar char="§"/>
            </a:pPr>
            <a:r>
              <a:rPr lang="en-US" sz="1600" dirty="0">
                <a:solidFill>
                  <a:schemeClr val="bg2">
                    <a:lumMod val="25000"/>
                  </a:schemeClr>
                </a:solidFill>
                <a:latin typeface="Garamond" panose="02020404030301010803" pitchFamily="18" charset="0"/>
              </a:rPr>
              <a:t>Site &amp; contextual design</a:t>
            </a:r>
          </a:p>
          <a:p>
            <a:pPr marL="236538" indent="-236538">
              <a:lnSpc>
                <a:spcPct val="150000"/>
              </a:lnSpc>
              <a:buFont typeface="Wingdings" panose="05000000000000000000" pitchFamily="2" charset="2"/>
              <a:buChar char="§"/>
            </a:pPr>
            <a:r>
              <a:rPr lang="en-US" sz="1600" i="0" dirty="0">
                <a:solidFill>
                  <a:srgbClr val="4E4B47"/>
                </a:solidFill>
                <a:effectLst/>
                <a:latin typeface="Garamond" panose="02020404030301010803" pitchFamily="18" charset="0"/>
              </a:rPr>
              <a:t>Current technology integration</a:t>
            </a:r>
          </a:p>
          <a:p>
            <a:pPr marL="236538" indent="-236538" algn="l">
              <a:lnSpc>
                <a:spcPct val="150000"/>
              </a:lnSpc>
              <a:buFont typeface="Wingdings" panose="05000000000000000000" pitchFamily="2" charset="2"/>
              <a:buChar char="§"/>
            </a:pPr>
            <a:r>
              <a:rPr lang="en-US" sz="1600" i="0" dirty="0">
                <a:solidFill>
                  <a:srgbClr val="4E4B47"/>
                </a:solidFill>
                <a:effectLst/>
                <a:latin typeface="Garamond" panose="02020404030301010803" pitchFamily="18" charset="0"/>
              </a:rPr>
              <a:t>Significant sourcing</a:t>
            </a:r>
          </a:p>
          <a:p>
            <a:pPr marL="236538" indent="-236538" algn="l">
              <a:lnSpc>
                <a:spcPct val="150000"/>
              </a:lnSpc>
              <a:buFont typeface="Wingdings" panose="05000000000000000000" pitchFamily="2" charset="2"/>
              <a:buChar char="§"/>
            </a:pPr>
            <a:r>
              <a:rPr lang="en-US" sz="1600" i="0" dirty="0">
                <a:solidFill>
                  <a:srgbClr val="4E4B47"/>
                </a:solidFill>
                <a:effectLst/>
                <a:latin typeface="Garamond" panose="02020404030301010803" pitchFamily="18" charset="0"/>
              </a:rPr>
              <a:t>Globally grounded</a:t>
            </a:r>
          </a:p>
          <a:p>
            <a:pPr marL="236538" indent="-236538" algn="l">
              <a:lnSpc>
                <a:spcPct val="150000"/>
              </a:lnSpc>
              <a:buFont typeface="Wingdings" panose="05000000000000000000" pitchFamily="2" charset="2"/>
              <a:buChar char="§"/>
            </a:pPr>
            <a:r>
              <a:rPr lang="en-US" sz="1600" i="0" dirty="0">
                <a:solidFill>
                  <a:srgbClr val="4E4B47"/>
                </a:solidFill>
                <a:effectLst/>
                <a:latin typeface="Garamond" panose="02020404030301010803" pitchFamily="18" charset="0"/>
              </a:rPr>
              <a:t>Turnkey execution</a:t>
            </a:r>
            <a:r>
              <a:rPr lang="en-US" sz="2000" b="0" i="0" dirty="0">
                <a:solidFill>
                  <a:srgbClr val="4E4B47"/>
                </a:solidFill>
                <a:effectLst/>
                <a:latin typeface="Garamond" panose="02020404030301010803" pitchFamily="18" charset="0"/>
              </a:rPr>
              <a:t>	</a:t>
            </a:r>
          </a:p>
        </p:txBody>
      </p:sp>
    </p:spTree>
    <p:extLst>
      <p:ext uri="{BB962C8B-B14F-4D97-AF65-F5344CB8AC3E}">
        <p14:creationId xmlns:p14="http://schemas.microsoft.com/office/powerpoint/2010/main" val="15606837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2771</TotalTime>
  <Words>1176</Words>
  <Application>Microsoft Office PowerPoint</Application>
  <PresentationFormat>A4 Paper (210x297 mm)</PresentationFormat>
  <Paragraphs>169</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Aptos Display</vt:lpstr>
      <vt:lpstr>Arial</vt:lpstr>
      <vt:lpstr>Garamond</vt:lpstr>
      <vt:lpstr>Wingdings</vt:lpstr>
      <vt:lpstr>Office Theme</vt:lpstr>
      <vt:lpstr>PowerPoint Presentation</vt:lpstr>
      <vt:lpstr>PowerPoint Presentation</vt:lpstr>
      <vt:lpstr>PowerPoint Presentation</vt:lpstr>
      <vt:lpstr>  TERRA NOVA LUXURY INTERIOR &amp; EXTERIOR DESIGN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Mirkazim Ali</dc:creator>
  <cp:lastModifiedBy>Mirkazim Ali</cp:lastModifiedBy>
  <cp:revision>236</cp:revision>
  <dcterms:created xsi:type="dcterms:W3CDTF">2025-07-29T05:30:01Z</dcterms:created>
  <dcterms:modified xsi:type="dcterms:W3CDTF">2025-08-12T15:40:14Z</dcterms:modified>
</cp:coreProperties>
</file>